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95" r:id="rId2"/>
    <p:sldId id="296" r:id="rId3"/>
    <p:sldId id="297" r:id="rId4"/>
    <p:sldId id="298" r:id="rId5"/>
    <p:sldId id="299" r:id="rId6"/>
    <p:sldId id="301" r:id="rId7"/>
    <p:sldId id="300" r:id="rId8"/>
    <p:sldId id="302" r:id="rId9"/>
    <p:sldId id="303" r:id="rId10"/>
    <p:sldId id="304" r:id="rId11"/>
    <p:sldId id="305" r:id="rId12"/>
  </p:sldIdLst>
  <p:sldSz cx="9144000" cy="6858000" type="screen4x3"/>
  <p:notesSz cx="7315200" cy="9601200"/>
  <p:custDataLst>
    <p:tags r:id="rId15"/>
  </p:custDataLst>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1"/>
    <p:restoredTop sz="67682"/>
  </p:normalViewPr>
  <p:slideViewPr>
    <p:cSldViewPr>
      <p:cViewPr varScale="1">
        <p:scale>
          <a:sx n="107" d="100"/>
          <a:sy n="107" d="100"/>
        </p:scale>
        <p:origin x="2304" y="168"/>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829BD2-9879-0743-BA0C-BE3020D9089B}"/>
              </a:ext>
            </a:extLst>
          </p:cNvPr>
          <p:cNvSpPr>
            <a:spLocks noGrp="1"/>
          </p:cNvSpPr>
          <p:nvPr>
            <p:ph type="hdr" sz="quarter"/>
          </p:nvPr>
        </p:nvSpPr>
        <p:spPr>
          <a:xfrm>
            <a:off x="0" y="0"/>
            <a:ext cx="3170238" cy="479425"/>
          </a:xfrm>
          <a:prstGeom prst="rect">
            <a:avLst/>
          </a:prstGeom>
        </p:spPr>
        <p:txBody>
          <a:bodyPr vert="horz" lIns="91440" tIns="45720" rIns="91440" bIns="45720" rtlCol="0"/>
          <a:lstStyle>
            <a:lvl1pPr algn="l" eaLnBrk="1" hangingPunct="1">
              <a:defRPr sz="1200">
                <a:latin typeface="Arial" charset="0"/>
                <a:ea typeface="+mn-ea"/>
                <a:cs typeface="Arial" charset="0"/>
              </a:defRPr>
            </a:lvl1pPr>
          </a:lstStyle>
          <a:p>
            <a:pPr>
              <a:defRPr/>
            </a:pPr>
            <a:endParaRPr lang="en-US"/>
          </a:p>
        </p:txBody>
      </p:sp>
      <p:sp>
        <p:nvSpPr>
          <p:cNvPr id="3" name="Date Placeholder 2">
            <a:extLst>
              <a:ext uri="{FF2B5EF4-FFF2-40B4-BE49-F238E27FC236}">
                <a16:creationId xmlns:a16="http://schemas.microsoft.com/office/drawing/2014/main" id="{5D19F9C0-B209-1B43-8B56-418233928FBA}"/>
              </a:ext>
            </a:extLst>
          </p:cNvPr>
          <p:cNvSpPr>
            <a:spLocks noGrp="1"/>
          </p:cNvSpPr>
          <p:nvPr>
            <p:ph type="dt" sz="quarter" idx="1"/>
          </p:nvPr>
        </p:nvSpPr>
        <p:spPr>
          <a:xfrm>
            <a:off x="4143375" y="0"/>
            <a:ext cx="3170238" cy="479425"/>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smtClean="0">
                <a:cs typeface="Arial" panose="020B0604020202020204" pitchFamily="34" charset="0"/>
              </a:defRPr>
            </a:lvl1pPr>
          </a:lstStyle>
          <a:p>
            <a:pPr>
              <a:defRPr/>
            </a:pPr>
            <a:fld id="{A019883A-3C75-3444-9A20-3D8A77DAC129}" type="datetimeFigureOut">
              <a:rPr lang="en-US" altLang="en-US"/>
              <a:pPr>
                <a:defRPr/>
              </a:pPr>
              <a:t>4/22/19</a:t>
            </a:fld>
            <a:endParaRPr lang="en-US" altLang="en-US"/>
          </a:p>
        </p:txBody>
      </p:sp>
      <p:sp>
        <p:nvSpPr>
          <p:cNvPr id="4" name="Footer Placeholder 3">
            <a:extLst>
              <a:ext uri="{FF2B5EF4-FFF2-40B4-BE49-F238E27FC236}">
                <a16:creationId xmlns:a16="http://schemas.microsoft.com/office/drawing/2014/main" id="{EDC55CCF-2936-4D4E-BC50-5F234A7760C8}"/>
              </a:ext>
            </a:extLst>
          </p:cNvPr>
          <p:cNvSpPr>
            <a:spLocks noGrp="1"/>
          </p:cNvSpPr>
          <p:nvPr>
            <p:ph type="ftr" sz="quarter" idx="2"/>
          </p:nvPr>
        </p:nvSpPr>
        <p:spPr>
          <a:xfrm>
            <a:off x="0" y="9120188"/>
            <a:ext cx="3170238" cy="479425"/>
          </a:xfrm>
          <a:prstGeom prst="rect">
            <a:avLst/>
          </a:prstGeom>
        </p:spPr>
        <p:txBody>
          <a:bodyPr vert="horz" lIns="91440" tIns="45720" rIns="91440" bIns="45720" rtlCol="0" anchor="b"/>
          <a:lstStyle>
            <a:lvl1pPr algn="l" eaLnBrk="1" hangingPunct="1">
              <a:defRPr sz="1200">
                <a:latin typeface="Arial" charset="0"/>
                <a:ea typeface="+mn-ea"/>
                <a:cs typeface="Arial" charset="0"/>
              </a:defRPr>
            </a:lvl1pPr>
          </a:lstStyle>
          <a:p>
            <a:pPr>
              <a:defRPr/>
            </a:pPr>
            <a:endParaRPr lang="en-US"/>
          </a:p>
        </p:txBody>
      </p:sp>
      <p:sp>
        <p:nvSpPr>
          <p:cNvPr id="5" name="Slide Number Placeholder 4">
            <a:extLst>
              <a:ext uri="{FF2B5EF4-FFF2-40B4-BE49-F238E27FC236}">
                <a16:creationId xmlns:a16="http://schemas.microsoft.com/office/drawing/2014/main" id="{09BBD077-6F8A-B648-9CBF-EA79FFCBFB5A}"/>
              </a:ext>
            </a:extLst>
          </p:cNvPr>
          <p:cNvSpPr>
            <a:spLocks noGrp="1"/>
          </p:cNvSpPr>
          <p:nvPr>
            <p:ph type="sldNum" sz="quarter" idx="3"/>
          </p:nvPr>
        </p:nvSpPr>
        <p:spPr>
          <a:xfrm>
            <a:off x="4143375" y="9120188"/>
            <a:ext cx="3170238" cy="479425"/>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cs typeface="Arial" panose="020B0604020202020204" pitchFamily="34" charset="0"/>
              </a:defRPr>
            </a:lvl1pPr>
          </a:lstStyle>
          <a:p>
            <a:pPr>
              <a:defRPr/>
            </a:pPr>
            <a:fld id="{460C6CB5-D782-3A4F-9EEF-EEAE3983323D}"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0C8814EB-D193-6248-95C6-3860FD0217E7}"/>
              </a:ext>
            </a:extLst>
          </p:cNvPr>
          <p:cNvSpPr>
            <a:spLocks noGrp="1" noChangeArrowheads="1"/>
          </p:cNvSpPr>
          <p:nvPr>
            <p:ph type="hdr" sz="quarter"/>
          </p:nvPr>
        </p:nvSpPr>
        <p:spPr bwMode="auto">
          <a:xfrm>
            <a:off x="0"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eaLnBrk="1" hangingPunct="1">
              <a:defRPr sz="1300">
                <a:latin typeface="Arial" charset="0"/>
                <a:ea typeface="+mn-ea"/>
                <a:cs typeface="+mn-cs"/>
              </a:defRPr>
            </a:lvl1pPr>
          </a:lstStyle>
          <a:p>
            <a:pPr>
              <a:defRPr/>
            </a:pPr>
            <a:endParaRPr lang="en-US"/>
          </a:p>
        </p:txBody>
      </p:sp>
      <p:sp>
        <p:nvSpPr>
          <p:cNvPr id="4099" name="Rectangle 3">
            <a:extLst>
              <a:ext uri="{FF2B5EF4-FFF2-40B4-BE49-F238E27FC236}">
                <a16:creationId xmlns:a16="http://schemas.microsoft.com/office/drawing/2014/main" id="{97BF7B97-CB9E-704F-A5F4-8CD20463AD70}"/>
              </a:ext>
            </a:extLst>
          </p:cNvPr>
          <p:cNvSpPr>
            <a:spLocks noGrp="1" noChangeArrowheads="1"/>
          </p:cNvSpPr>
          <p:nvPr>
            <p:ph type="dt" idx="1"/>
          </p:nvPr>
        </p:nvSpPr>
        <p:spPr bwMode="auto">
          <a:xfrm>
            <a:off x="4143375" y="0"/>
            <a:ext cx="3170238" cy="481013"/>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lvl1pPr algn="r" eaLnBrk="1" hangingPunct="1">
              <a:defRPr sz="1300">
                <a:latin typeface="Arial" charset="0"/>
                <a:ea typeface="+mn-ea"/>
                <a:cs typeface="+mn-cs"/>
              </a:defRPr>
            </a:lvl1pPr>
          </a:lstStyle>
          <a:p>
            <a:pPr>
              <a:defRPr/>
            </a:pPr>
            <a:endParaRPr lang="en-US"/>
          </a:p>
        </p:txBody>
      </p:sp>
      <p:sp>
        <p:nvSpPr>
          <p:cNvPr id="13316" name="Rectangle 4">
            <a:extLst>
              <a:ext uri="{FF2B5EF4-FFF2-40B4-BE49-F238E27FC236}">
                <a16:creationId xmlns:a16="http://schemas.microsoft.com/office/drawing/2014/main" id="{8BA2AA84-36F6-0D4F-85D9-65204C6F688A}"/>
              </a:ext>
            </a:extLst>
          </p:cNvPr>
          <p:cNvSpPr>
            <a:spLocks noGrp="1" noRot="1" noChangeAspect="1" noChangeArrowheads="1" noTextEdit="1"/>
          </p:cNvSpPr>
          <p:nvPr>
            <p:ph type="sldImg" idx="2"/>
          </p:nvPr>
        </p:nvSpPr>
        <p:spPr bwMode="auto">
          <a:xfrm>
            <a:off x="1257300" y="719138"/>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a:extLst>
              <a:ext uri="{FF2B5EF4-FFF2-40B4-BE49-F238E27FC236}">
                <a16:creationId xmlns:a16="http://schemas.microsoft.com/office/drawing/2014/main" id="{2E8BD046-1D10-CD40-AB26-9995C038F2DC}"/>
              </a:ext>
            </a:extLst>
          </p:cNvPr>
          <p:cNvSpPr>
            <a:spLocks noGrp="1" noChangeArrowheads="1"/>
          </p:cNvSpPr>
          <p:nvPr>
            <p:ph type="body" sz="quarter" idx="3"/>
          </p:nvPr>
        </p:nvSpPr>
        <p:spPr bwMode="auto">
          <a:xfrm>
            <a:off x="731838" y="4560888"/>
            <a:ext cx="5851525" cy="4321175"/>
          </a:xfrm>
          <a:prstGeom prst="rect">
            <a:avLst/>
          </a:prstGeom>
          <a:noFill/>
          <a:ln w="9525">
            <a:noFill/>
            <a:miter lim="800000"/>
            <a:headEnd/>
            <a:tailEnd/>
          </a:ln>
          <a:effectLst/>
        </p:spPr>
        <p:txBody>
          <a:bodyPr vert="horz" wrap="square" lIns="95747" tIns="47873" rIns="95747" bIns="4787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a:extLst>
              <a:ext uri="{FF2B5EF4-FFF2-40B4-BE49-F238E27FC236}">
                <a16:creationId xmlns:a16="http://schemas.microsoft.com/office/drawing/2014/main" id="{E923769B-6619-5343-9273-A7D78B5DB1AA}"/>
              </a:ext>
            </a:extLst>
          </p:cNvPr>
          <p:cNvSpPr>
            <a:spLocks noGrp="1" noChangeArrowheads="1"/>
          </p:cNvSpPr>
          <p:nvPr>
            <p:ph type="ftr" sz="quarter" idx="4"/>
          </p:nvPr>
        </p:nvSpPr>
        <p:spPr bwMode="auto">
          <a:xfrm>
            <a:off x="0"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eaLnBrk="1" hangingPunct="1">
              <a:defRPr sz="1300">
                <a:latin typeface="Arial" charset="0"/>
                <a:ea typeface="+mn-ea"/>
                <a:cs typeface="+mn-cs"/>
              </a:defRPr>
            </a:lvl1pPr>
          </a:lstStyle>
          <a:p>
            <a:pPr>
              <a:defRPr/>
            </a:pPr>
            <a:endParaRPr lang="en-US"/>
          </a:p>
        </p:txBody>
      </p:sp>
      <p:sp>
        <p:nvSpPr>
          <p:cNvPr id="4103" name="Rectangle 7">
            <a:extLst>
              <a:ext uri="{FF2B5EF4-FFF2-40B4-BE49-F238E27FC236}">
                <a16:creationId xmlns:a16="http://schemas.microsoft.com/office/drawing/2014/main" id="{9E8151F9-287E-A748-98EF-DDE727DF302B}"/>
              </a:ext>
            </a:extLst>
          </p:cNvPr>
          <p:cNvSpPr>
            <a:spLocks noGrp="1" noChangeArrowheads="1"/>
          </p:cNvSpPr>
          <p:nvPr>
            <p:ph type="sldNum" sz="quarter" idx="5"/>
          </p:nvPr>
        </p:nvSpPr>
        <p:spPr bwMode="auto">
          <a:xfrm>
            <a:off x="4143375" y="9118600"/>
            <a:ext cx="3170238" cy="481013"/>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algn="r" eaLnBrk="1" hangingPunct="1">
              <a:defRPr sz="1300" smtClean="0">
                <a:cs typeface="Arial" panose="020B0604020202020204" pitchFamily="34" charset="0"/>
              </a:defRPr>
            </a:lvl1pPr>
          </a:lstStyle>
          <a:p>
            <a:pPr>
              <a:defRPr/>
            </a:pPr>
            <a:fld id="{7C52B918-6472-474E-BE56-3693274D970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a:extLst>
              <a:ext uri="{FF2B5EF4-FFF2-40B4-BE49-F238E27FC236}">
                <a16:creationId xmlns:a16="http://schemas.microsoft.com/office/drawing/2014/main" id="{656EF096-1D3D-744E-B8F7-5E9D58712ECA}"/>
              </a:ext>
            </a:extLst>
          </p:cNvPr>
          <p:cNvSpPr>
            <a:spLocks noGrp="1" noRot="1" noChangeAspect="1" noChangeArrowheads="1" noTextEdit="1"/>
          </p:cNvSpPr>
          <p:nvPr>
            <p:ph type="sldImg"/>
          </p:nvPr>
        </p:nvSpPr>
        <p:spPr>
          <a:ln/>
        </p:spPr>
      </p:sp>
      <p:sp>
        <p:nvSpPr>
          <p:cNvPr id="16386" name="Notes Placeholder 2">
            <a:extLst>
              <a:ext uri="{FF2B5EF4-FFF2-40B4-BE49-F238E27FC236}">
                <a16:creationId xmlns:a16="http://schemas.microsoft.com/office/drawing/2014/main" id="{B6563F94-3B3C-2E43-BD04-6A897B44CBE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ea typeface="ＭＳ Ｐゴシック" panose="020B0600070205080204" pitchFamily="34" charset="-128"/>
              </a:rPr>
              <a:t>This isn’t about welfare policy and government transfer programs. Welfare economics is the area of economics that studies how markets allocate resources and how an allocation of resources will affect economic well-being. Of course, not everything that effects well-being is offered for purchase in a market, but the market is an important way societies have hit upon to improve well-being, where this is usually understood in economic models as individual preferences.</a:t>
            </a:r>
          </a:p>
          <a:p>
            <a:endParaRPr lang="en-US" altLang="en-US">
              <a:latin typeface="Arial" panose="020B0604020202020204" pitchFamily="34" charset="0"/>
              <a:ea typeface="ＭＳ Ｐゴシック" panose="020B0600070205080204" pitchFamily="34" charset="-128"/>
            </a:endParaRPr>
          </a:p>
          <a:p>
            <a:r>
              <a:rPr lang="en-US" altLang="en-US">
                <a:latin typeface="Arial" panose="020B0604020202020204" pitchFamily="34" charset="0"/>
                <a:ea typeface="ＭＳ Ｐゴシック" panose="020B0600070205080204" pitchFamily="34" charset="-128"/>
              </a:rPr>
              <a:t>Markets, in fact, do this efficiently. According to economic theory, competitive markets push levels of supply and demand to an equilibrium price that meets a very important normative criterion:</a:t>
            </a:r>
          </a:p>
        </p:txBody>
      </p:sp>
      <p:sp>
        <p:nvSpPr>
          <p:cNvPr id="16387" name="Slide Number Placeholder 3">
            <a:extLst>
              <a:ext uri="{FF2B5EF4-FFF2-40B4-BE49-F238E27FC236}">
                <a16:creationId xmlns:a16="http://schemas.microsoft.com/office/drawing/2014/main" id="{41B5D4FB-352C-D94B-A0BD-1BC4F3DACDB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D22404E-9E67-C64B-A2C2-3937630002F6}" type="slidenum">
              <a:rPr lang="en-US" altLang="en-US"/>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929F3E28-FFA9-EA4F-AE37-A1541194F995}"/>
              </a:ext>
            </a:extLst>
          </p:cNvPr>
          <p:cNvSpPr>
            <a:spLocks noGrp="1" noRot="1" noChangeAspect="1" noChangeArrowheads="1" noTextEdit="1"/>
          </p:cNvSpPr>
          <p:nvPr>
            <p:ph type="sldImg"/>
          </p:nvPr>
        </p:nvSpPr>
        <p:spPr>
          <a:ln/>
        </p:spPr>
      </p:sp>
      <p:sp>
        <p:nvSpPr>
          <p:cNvPr id="34818" name="Notes Placeholder 2">
            <a:extLst>
              <a:ext uri="{FF2B5EF4-FFF2-40B4-BE49-F238E27FC236}">
                <a16:creationId xmlns:a16="http://schemas.microsoft.com/office/drawing/2014/main" id="{A0736F3C-A65F-9C43-A694-FCE42CA962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Again, what we saw is that consumer surplus is greater at lower prices; and producer surplus is greater at higher prices. When we combine consumer surplus (in light blue) and producer surplus (here in light yellow), we get a complete picture of the welfare of buyers and sellers. We can get total surplus, or social welfare.</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This is how economists measure the benefits that competitive markets generate.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So say I</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m willing to pay 9 for a six pack, but when I get to the store, I find it at the equilibrium price of $6. The difference between what I</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m willing to pay, at point A, and the price I pay, at point E, the equilibrium price, is 3 in CS. This is the arrow showing the distance between 6 and 9 at point A.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My wife Amy is willing to pay 7 for a six pack. That means her surplus is 1, the arrow from 6-7 to point B. *Any* consumer who is willing to pay more than 6 are better off when they purchase the beer at 6. That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the total area of the light blue triangle. Every point in that area represents consumers who are better off by participating in this market.</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It works the same way for producer surplus. Any company who would be willing to sell six packs for less than 6 benefit by participating in this market. The arrow going from 6 down to 4 at point C shows the surplus/6pack for a company willing to sell at 4.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We can think of the supply curve as representing the costs of many different sellers, and then calculate the total producer surplus as the area in light yellow.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The two shaded regions, then, represent the total social welfare (the total surplus in well-being) that’s generated by the production and trade of beer at the equilibrium price. That the equilibrium quantity, </a:t>
            </a:r>
            <a:r>
              <a:rPr lang="en-US" altLang="en-US" dirty="0" err="1">
                <a:latin typeface="Arial" panose="020B0604020202020204" pitchFamily="34" charset="0"/>
                <a:ea typeface="ＭＳ Ｐゴシック" panose="020B0600070205080204" pitchFamily="34" charset="-128"/>
              </a:rPr>
              <a:t>QsubE</a:t>
            </a:r>
            <a:r>
              <a:rPr lang="en-US" altLang="en-US" dirty="0">
                <a:latin typeface="Arial" panose="020B0604020202020204" pitchFamily="34" charset="0"/>
                <a:ea typeface="ＭＳ Ｐゴシック" panose="020B0600070205080204" pitchFamily="34" charset="-128"/>
              </a:rPr>
              <a:t>, where output and consumption reaches the largest possible combination of consumer and producer surplus. Welfare is maximized, just like the welfare theorem said.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Every point on the graph to the right of the equilibrium quantity, if anyone is out there buying and selling 6 packs of this beer, they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making society worse off. They could be doing something better with their resources than buying beer for more than $6 and the companies could be doing something better with their resources than producing more than the equilibrium quantity of beer. Everything out there to the right of point E represents inefficiencies.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But </a:t>
            </a:r>
            <a:r>
              <a:rPr lang="mr-IN" altLang="en-US" dirty="0">
                <a:latin typeface="Arial" panose="020B0604020202020204" pitchFamily="34" charset="0"/>
                <a:ea typeface="ＭＳ Ｐゴシック" panose="020B0600070205080204" pitchFamily="34" charset="-128"/>
              </a:rPr>
              <a:t>–</a:t>
            </a:r>
            <a:r>
              <a:rPr lang="en-US" altLang="en-US" dirty="0">
                <a:latin typeface="Arial" panose="020B0604020202020204" pitchFamily="34" charset="0"/>
                <a:ea typeface="ＭＳ Ｐゴシック" panose="020B0600070205080204" pitchFamily="34" charset="-128"/>
              </a:rPr>
              <a:t> notice -- they </a:t>
            </a:r>
            <a:r>
              <a:rPr lang="en-US" altLang="en-US" dirty="0" err="1">
                <a:latin typeface="Arial" panose="020B0604020202020204" pitchFamily="34" charset="0"/>
                <a:ea typeface="ＭＳ Ｐゴシック" panose="020B0600070205080204" pitchFamily="34" charset="-128"/>
              </a:rPr>
              <a:t>wouldn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typically do those inefficient things anyway, it </a:t>
            </a:r>
            <a:r>
              <a:rPr lang="en-US" altLang="ja-JP" dirty="0" err="1">
                <a:latin typeface="Arial" panose="020B0604020202020204" pitchFamily="34" charset="0"/>
                <a:ea typeface="ＭＳ Ｐゴシック" panose="020B0600070205080204" pitchFamily="34" charset="-128"/>
              </a:rPr>
              <a:t>wouldn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be rational to buy something for more than you</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willing to pay, or to produce something and sell it for less than you</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willing to produce it for. </a:t>
            </a:r>
          </a:p>
          <a:p>
            <a:endParaRPr lang="en-US" altLang="en-US" dirty="0">
              <a:latin typeface="Arial" panose="020B0604020202020204" pitchFamily="34" charset="0"/>
              <a:ea typeface="ＭＳ Ｐゴシック" panose="020B0600070205080204" pitchFamily="34" charset="-128"/>
            </a:endParaRPr>
          </a:p>
          <a:p>
            <a:endParaRPr lang="en-US" altLang="en-US" dirty="0">
              <a:latin typeface="Arial" panose="020B0604020202020204" pitchFamily="34" charset="0"/>
              <a:ea typeface="ＭＳ Ｐゴシック" panose="020B0600070205080204" pitchFamily="34" charset="-128"/>
            </a:endParaRP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 </a:t>
            </a:r>
          </a:p>
        </p:txBody>
      </p:sp>
      <p:sp>
        <p:nvSpPr>
          <p:cNvPr id="34819" name="Slide Number Placeholder 3">
            <a:extLst>
              <a:ext uri="{FF2B5EF4-FFF2-40B4-BE49-F238E27FC236}">
                <a16:creationId xmlns:a16="http://schemas.microsoft.com/office/drawing/2014/main" id="{35680557-F691-FB4E-87BA-E41413C925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7717FD3-373E-134B-8E8E-2CD00503962E}" type="slidenum">
              <a:rPr lang="en-US" altLang="en-US"/>
              <a:pPr/>
              <a:t>10</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a:extLst>
              <a:ext uri="{FF2B5EF4-FFF2-40B4-BE49-F238E27FC236}">
                <a16:creationId xmlns:a16="http://schemas.microsoft.com/office/drawing/2014/main" id="{D788AA2A-704A-7542-B182-BCF4D31857BE}"/>
              </a:ext>
            </a:extLst>
          </p:cNvPr>
          <p:cNvSpPr>
            <a:spLocks noGrp="1" noRot="1" noChangeAspect="1" noChangeArrowheads="1" noTextEdit="1"/>
          </p:cNvSpPr>
          <p:nvPr>
            <p:ph type="sldImg"/>
          </p:nvPr>
        </p:nvSpPr>
        <p:spPr>
          <a:ln/>
        </p:spPr>
      </p:sp>
      <p:sp>
        <p:nvSpPr>
          <p:cNvPr id="36866" name="Notes Placeholder 2">
            <a:extLst>
              <a:ext uri="{FF2B5EF4-FFF2-40B4-BE49-F238E27FC236}">
                <a16:creationId xmlns:a16="http://schemas.microsoft.com/office/drawing/2014/main" id="{5F9498FC-DA36-7A44-8C98-C9DC512DB94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Let me repeat that again, because it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a startling result.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it </a:t>
            </a:r>
            <a:r>
              <a:rPr lang="en-US" altLang="en-US" dirty="0" err="1">
                <a:latin typeface="Arial" panose="020B0604020202020204" pitchFamily="34" charset="0"/>
                <a:ea typeface="ＭＳ Ｐゴシック" panose="020B0600070205080204" pitchFamily="34" charset="-128"/>
              </a:rPr>
              <a:t>wouldn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be rational for an individual to buy something for more than they</a:t>
            </a:r>
            <a:r>
              <a:rPr lang="en-US" altLang="en-US" dirty="0">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willing to pay for it, or to produce something and sell it for less than they</a:t>
            </a:r>
            <a:r>
              <a:rPr lang="en-US" altLang="en-US" dirty="0">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willing to produce it for.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That means that the thing that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rational to do, from the point of view of your own individual self-interest, is also the thing that promotes the efficient allocation of resources and maximizes social welfare.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One more thing: this whole lecture has been a set-up for a joke, which you</a:t>
            </a:r>
            <a:r>
              <a:rPr lang="ja-JP" altLang="en-US">
                <a:latin typeface="Arial" panose="020B0604020202020204" pitchFamily="34" charset="0"/>
                <a:ea typeface="ＭＳ Ｐゴシック" panose="020B0600070205080204" pitchFamily="34" charset="-128"/>
              </a:rPr>
              <a:t>’</a:t>
            </a:r>
            <a:r>
              <a:rPr lang="en-US" altLang="ja-JP" dirty="0" err="1">
                <a:latin typeface="Arial" panose="020B0604020202020204" pitchFamily="34" charset="0"/>
                <a:ea typeface="ＭＳ Ｐゴシック" panose="020B0600070205080204" pitchFamily="34" charset="-128"/>
              </a:rPr>
              <a:t>ll</a:t>
            </a:r>
            <a:r>
              <a:rPr lang="en-US" altLang="ja-JP" dirty="0">
                <a:latin typeface="Arial" panose="020B0604020202020204" pitchFamily="34" charset="0"/>
                <a:ea typeface="ＭＳ Ｐゴシック" panose="020B0600070205080204" pitchFamily="34" charset="-128"/>
              </a:rPr>
              <a:t> get now that you understand welfare economics: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Three guys decide to play a round of golf: a priest, a psychologist, and an economist.</a:t>
            </a:r>
          </a:p>
          <a:p>
            <a:r>
              <a:rPr lang="en-US" altLang="en-US" dirty="0">
                <a:latin typeface="Arial" panose="020B0604020202020204" pitchFamily="34" charset="0"/>
                <a:ea typeface="ＭＳ Ｐゴシック" panose="020B0600070205080204" pitchFamily="34" charset="-128"/>
              </a:rPr>
              <a:t>They get behind a *very* slow two-some, who, despite a caddy, are taking all day to line up their shots and four-putting every green, and so on. By the 8th hole, the three men are complaining loudly about the slow play ahead and swearing a blue streak, and so on. The priest says, "Holy Mary, I pray that they should take some lessons before they play again." The psychologist says, "I swear there are people that like to play golf slowly." The economist says, "I really didn't expect to spend this much time playing a round of golf."</a:t>
            </a:r>
          </a:p>
          <a:p>
            <a:r>
              <a:rPr lang="en-US" altLang="en-US" dirty="0">
                <a:latin typeface="Arial" panose="020B0604020202020204" pitchFamily="34" charset="0"/>
                <a:ea typeface="ＭＳ Ｐゴシック" panose="020B0600070205080204" pitchFamily="34" charset="-128"/>
              </a:rPr>
              <a:t>By the 9th hole, they have had it with slow play, so the psychologist goes to the caddy and demands that they be allowed to play through. The caddy says O.K., but then explains that the two golfers are blind, that both are retired firemen who lost their eyesight saving people in a fire, and that explains their slow play, and would they please not swear and complain so loud.</a:t>
            </a:r>
          </a:p>
          <a:p>
            <a:r>
              <a:rPr lang="en-US" altLang="en-US" dirty="0">
                <a:latin typeface="Arial" panose="020B0604020202020204" pitchFamily="34" charset="0"/>
                <a:ea typeface="ＭＳ Ｐゴシック" panose="020B0600070205080204" pitchFamily="34" charset="-128"/>
              </a:rPr>
              <a:t>The priest is mortified; he says, "Here I am a man of the cloth and I've been swearing at the slow play of two blind men." The psychologist is also mortified; he says, "Here I am a man trained to help others with their problems and I've been complaining about the slow play of two blind men."</a:t>
            </a:r>
          </a:p>
          <a:p>
            <a:r>
              <a:rPr lang="en-US" altLang="en-US" dirty="0">
                <a:latin typeface="Arial" panose="020B0604020202020204" pitchFamily="34" charset="0"/>
                <a:ea typeface="ＭＳ Ｐゴシック" panose="020B0600070205080204" pitchFamily="34" charset="-128"/>
              </a:rPr>
              <a:t>The economist ponders the situation-finally he goes back to the caddy and says, "Listen, the next time could they play at night."</a:t>
            </a:r>
          </a:p>
          <a:p>
            <a:endParaRPr lang="en-US" altLang="en-US" dirty="0">
              <a:latin typeface="Arial" panose="020B0604020202020204" pitchFamily="34" charset="0"/>
              <a:ea typeface="ＭＳ Ｐゴシック" panose="020B0600070205080204" pitchFamily="34" charset="-128"/>
            </a:endParaRPr>
          </a:p>
          <a:p>
            <a:endParaRPr lang="en-US" altLang="en-US" dirty="0">
              <a:latin typeface="Arial" panose="020B0604020202020204" pitchFamily="34" charset="0"/>
              <a:ea typeface="ＭＳ Ｐゴシック" panose="020B0600070205080204" pitchFamily="34" charset="-128"/>
            </a:endParaRPr>
          </a:p>
        </p:txBody>
      </p:sp>
      <p:sp>
        <p:nvSpPr>
          <p:cNvPr id="36867" name="Slide Number Placeholder 3">
            <a:extLst>
              <a:ext uri="{FF2B5EF4-FFF2-40B4-BE49-F238E27FC236}">
                <a16:creationId xmlns:a16="http://schemas.microsoft.com/office/drawing/2014/main" id="{B1217551-FEFA-984A-AADB-4DE7A9975A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7C61168-FD79-5249-9708-4E71441B233B}" type="slidenum">
              <a:rPr lang="en-US" altLang="en-US"/>
              <a:pPr/>
              <a:t>11</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a:extLst>
              <a:ext uri="{FF2B5EF4-FFF2-40B4-BE49-F238E27FC236}">
                <a16:creationId xmlns:a16="http://schemas.microsoft.com/office/drawing/2014/main" id="{9E698CDE-6BF4-B64F-B15B-39DFAFB4C096}"/>
              </a:ext>
            </a:extLst>
          </p:cNvPr>
          <p:cNvSpPr>
            <a:spLocks noGrp="1" noRot="1" noChangeAspect="1" noChangeArrowheads="1" noTextEdit="1"/>
          </p:cNvSpPr>
          <p:nvPr>
            <p:ph type="sldImg"/>
          </p:nvPr>
        </p:nvSpPr>
        <p:spPr>
          <a:ln/>
        </p:spPr>
      </p:sp>
      <p:sp>
        <p:nvSpPr>
          <p:cNvPr id="18434" name="Notes Placeholder 2">
            <a:extLst>
              <a:ext uri="{FF2B5EF4-FFF2-40B4-BE49-F238E27FC236}">
                <a16:creationId xmlns:a16="http://schemas.microsoft.com/office/drawing/2014/main" id="{8C6AAF2F-ABAC-3142-A938-0B3BAFA59B4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OTBE: maybe there are other considerations. For example, maybe considerations of well-being have to be weighed against considerations of justice or considerations of morality. But, with the qualification, MB is pretty uncontroversial.</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This, second thing, as we</a:t>
            </a:r>
            <a:r>
              <a:rPr lang="ja-JP" altLang="en-US">
                <a:latin typeface="Arial" panose="020B0604020202020204" pitchFamily="34" charset="0"/>
                <a:ea typeface="ＭＳ Ｐゴシック" panose="020B0600070205080204" pitchFamily="34" charset="-128"/>
              </a:rPr>
              <a:t>’</a:t>
            </a:r>
            <a:r>
              <a:rPr lang="en-US" altLang="ja-JP" dirty="0" err="1">
                <a:latin typeface="Arial" panose="020B0604020202020204" pitchFamily="34" charset="0"/>
                <a:ea typeface="ＭＳ Ｐゴシック" panose="020B0600070205080204" pitchFamily="34" charset="-128"/>
              </a:rPr>
              <a:t>ve</a:t>
            </a:r>
            <a:r>
              <a:rPr lang="en-US" altLang="ja-JP" dirty="0">
                <a:latin typeface="Arial" panose="020B0604020202020204" pitchFamily="34" charset="0"/>
                <a:ea typeface="ＭＳ Ｐゴシック" panose="020B0600070205080204" pitchFamily="34" charset="-128"/>
              </a:rPr>
              <a:t> seen in the course, is more controversial… Economics, as a discipline, basically assumes that it’s true.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The main issue in welfare economics, then, is whether (or when) competitive markets is a good tool for satisfying individual preferences.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Here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the actual formal criterion most welfare economists have focused on…Pareto…allocation…</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Putting this together: A Pareto improvement is a change in the allocation of resources that makes some better off without making anyone worse off. </a:t>
            </a:r>
          </a:p>
        </p:txBody>
      </p:sp>
      <p:sp>
        <p:nvSpPr>
          <p:cNvPr id="18435" name="Slide Number Placeholder 3">
            <a:extLst>
              <a:ext uri="{FF2B5EF4-FFF2-40B4-BE49-F238E27FC236}">
                <a16:creationId xmlns:a16="http://schemas.microsoft.com/office/drawing/2014/main" id="{63389B8B-045E-8145-B3D4-52F19DEAFC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7D76568-DE0D-8547-A7C5-02BB75F576AC}" type="slidenum">
              <a:rPr lang="en-US" altLang="en-US"/>
              <a:pPr/>
              <a:t>2</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a:extLst>
              <a:ext uri="{FF2B5EF4-FFF2-40B4-BE49-F238E27FC236}">
                <a16:creationId xmlns:a16="http://schemas.microsoft.com/office/drawing/2014/main" id="{FF4AEAF7-2C98-0343-BCA4-43E99671794F}"/>
              </a:ext>
            </a:extLst>
          </p:cNvPr>
          <p:cNvSpPr>
            <a:spLocks noGrp="1" noRot="1" noChangeAspect="1" noChangeArrowheads="1" noTextEdit="1"/>
          </p:cNvSpPr>
          <p:nvPr>
            <p:ph type="sldImg"/>
          </p:nvPr>
        </p:nvSpPr>
        <p:spPr>
          <a:ln/>
        </p:spPr>
      </p:sp>
      <p:sp>
        <p:nvSpPr>
          <p:cNvPr id="20482" name="Notes Placeholder 2">
            <a:extLst>
              <a:ext uri="{FF2B5EF4-FFF2-40B4-BE49-F238E27FC236}">
                <a16:creationId xmlns:a16="http://schemas.microsoft.com/office/drawing/2014/main" id="{6D096951-CA08-D04A-9D6C-EC157D5CDA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The formal proof requires a set of idealizing conditions in order to do the relevant calculus, but less formally it reflects the idea in Adam Smith</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Wealth of Nations that… -- that end in the improvement in another person’s well-being.</a:t>
            </a:r>
          </a:p>
          <a:p>
            <a:r>
              <a:rPr lang="en-US" altLang="en-US" dirty="0">
                <a:latin typeface="Arial" panose="020B0604020202020204" pitchFamily="34" charset="0"/>
                <a:ea typeface="ＭＳ Ｐゴシック" panose="020B0600070205080204" pitchFamily="34" charset="-128"/>
              </a:rPr>
              <a:t>…</a:t>
            </a:r>
          </a:p>
          <a:p>
            <a:r>
              <a:rPr lang="en-US" altLang="en-US" dirty="0">
                <a:latin typeface="Arial" panose="020B0604020202020204" pitchFamily="34" charset="0"/>
                <a:ea typeface="ＭＳ Ｐゴシック" panose="020B0600070205080204" pitchFamily="34" charset="-128"/>
              </a:rPr>
              <a:t>I</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m not going do the formal proof – I</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m a philosopher, not a professional economist, but let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work through the reasoning in the slides that follow.</a:t>
            </a:r>
          </a:p>
          <a:p>
            <a:endParaRPr lang="en-US" altLang="en-US" dirty="0">
              <a:latin typeface="Arial" panose="020B0604020202020204" pitchFamily="34" charset="0"/>
              <a:ea typeface="ＭＳ Ｐゴシック" panose="020B0600070205080204" pitchFamily="34" charset="-128"/>
            </a:endParaRPr>
          </a:p>
          <a:p>
            <a:endParaRPr lang="en-US" altLang="en-US" dirty="0">
              <a:latin typeface="Arial" panose="020B0604020202020204" pitchFamily="34" charset="0"/>
              <a:ea typeface="ＭＳ Ｐゴシック" panose="020B0600070205080204" pitchFamily="34" charset="-128"/>
            </a:endParaRPr>
          </a:p>
        </p:txBody>
      </p:sp>
      <p:sp>
        <p:nvSpPr>
          <p:cNvPr id="20483" name="Slide Number Placeholder 3">
            <a:extLst>
              <a:ext uri="{FF2B5EF4-FFF2-40B4-BE49-F238E27FC236}">
                <a16:creationId xmlns:a16="http://schemas.microsoft.com/office/drawing/2014/main" id="{D09B4DD4-D478-6B45-B38E-8717CAD46CB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08BFD012-3DD8-6249-88DB-42B992A38298}" type="slidenum">
              <a:rPr lang="en-US" altLang="en-US"/>
              <a:pPr/>
              <a:t>3</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a:extLst>
              <a:ext uri="{FF2B5EF4-FFF2-40B4-BE49-F238E27FC236}">
                <a16:creationId xmlns:a16="http://schemas.microsoft.com/office/drawing/2014/main" id="{7CF4B1D4-6E8A-AE4A-BA5D-C64EE593AF50}"/>
              </a:ext>
            </a:extLst>
          </p:cNvPr>
          <p:cNvSpPr>
            <a:spLocks noGrp="1" noRot="1" noChangeAspect="1" noChangeArrowheads="1" noTextEdit="1"/>
          </p:cNvSpPr>
          <p:nvPr>
            <p:ph type="sldImg"/>
          </p:nvPr>
        </p:nvSpPr>
        <p:spPr>
          <a:ln/>
        </p:spPr>
      </p:sp>
      <p:sp>
        <p:nvSpPr>
          <p:cNvPr id="22530" name="Notes Placeholder 2">
            <a:extLst>
              <a:ext uri="{FF2B5EF4-FFF2-40B4-BE49-F238E27FC236}">
                <a16:creationId xmlns:a16="http://schemas.microsoft.com/office/drawing/2014/main" id="{922C78D3-5D3A-D341-9F92-A31F01D45E7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Livia, Julia and Lucy each have a maximum price that they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re willing to pay for a new I-phone 8. Their reservation price is the price above which they</a:t>
            </a:r>
            <a:r>
              <a:rPr lang="ja-JP" altLang="en-US">
                <a:latin typeface="Arial" panose="020B0604020202020204" pitchFamily="34" charset="0"/>
                <a:ea typeface="ＭＳ Ｐゴシック" panose="020B0600070205080204" pitchFamily="34" charset="-128"/>
              </a:rPr>
              <a:t>’</a:t>
            </a:r>
            <a:r>
              <a:rPr lang="en-US" altLang="ja-JP" dirty="0" err="1">
                <a:latin typeface="Arial" panose="020B0604020202020204" pitchFamily="34" charset="0"/>
                <a:ea typeface="ＭＳ Ｐゴシック" panose="020B0600070205080204" pitchFamily="34" charset="-128"/>
              </a:rPr>
              <a:t>ll</a:t>
            </a:r>
            <a:r>
              <a:rPr lang="en-US" altLang="ja-JP" dirty="0">
                <a:latin typeface="Arial" panose="020B0604020202020204" pitchFamily="34" charset="0"/>
                <a:ea typeface="ＭＳ Ｐゴシック" panose="020B0600070205080204" pitchFamily="34" charset="-128"/>
              </a:rPr>
              <a:t> walk away from the transaction.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what happens when the price of the </a:t>
            </a:r>
            <a:r>
              <a:rPr lang="en-US" altLang="en-US" dirty="0" err="1">
                <a:latin typeface="Arial" panose="020B0604020202020204" pitchFamily="34" charset="0"/>
                <a:ea typeface="ＭＳ Ｐゴシック" panose="020B0600070205080204" pitchFamily="34" charset="-128"/>
              </a:rPr>
              <a:t>i</a:t>
            </a:r>
            <a:r>
              <a:rPr lang="en-US" altLang="en-US" dirty="0">
                <a:latin typeface="Arial" panose="020B0604020202020204" pitchFamily="34" charset="0"/>
                <a:ea typeface="ＭＳ Ｐゴシック" panose="020B0600070205080204" pitchFamily="34" charset="-128"/>
              </a:rPr>
              <a:t>-phone is $699?</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If Livia buys it, she pays $51 less than the maximum she is willing to pay. She values the </a:t>
            </a:r>
            <a:r>
              <a:rPr lang="en-US" altLang="en-US" dirty="0" err="1">
                <a:latin typeface="Arial" panose="020B0604020202020204" pitchFamily="34" charset="0"/>
                <a:ea typeface="ＭＳ Ｐゴシック" panose="020B0600070205080204" pitchFamily="34" charset="-128"/>
              </a:rPr>
              <a:t>iphone</a:t>
            </a:r>
            <a:r>
              <a:rPr lang="en-US" altLang="en-US" dirty="0">
                <a:latin typeface="Arial" panose="020B0604020202020204" pitchFamily="34" charset="0"/>
                <a:ea typeface="ＭＳ Ｐゴシック" panose="020B0600070205080204" pitchFamily="34" charset="-128"/>
              </a:rPr>
              <a:t> $51 more than the price, so buying it makes her better off. That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the consumer surplus. Since she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d enjoy that surplus, it makes sense for her to buy the phone.</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But for Julia and Lucy the price is greater than their willingness to pay. It </a:t>
            </a:r>
            <a:r>
              <a:rPr lang="en-US" altLang="en-US" dirty="0" err="1">
                <a:latin typeface="Arial" panose="020B0604020202020204" pitchFamily="34" charset="0"/>
                <a:ea typeface="ＭＳ Ｐゴシック" panose="020B0600070205080204" pitchFamily="34" charset="-128"/>
              </a:rPr>
              <a:t>wouldn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make sense for them to buy it. There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no surplus for them if they buy it – they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d lose by $49 and $149.</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We can represent this on a graph, too.</a:t>
            </a:r>
          </a:p>
          <a:p>
            <a:endParaRPr lang="en-US" altLang="en-US" dirty="0">
              <a:latin typeface="Arial" panose="020B0604020202020204" pitchFamily="34" charset="0"/>
              <a:ea typeface="ＭＳ Ｐゴシック" panose="020B0600070205080204" pitchFamily="34" charset="-128"/>
            </a:endParaRPr>
          </a:p>
        </p:txBody>
      </p:sp>
      <p:sp>
        <p:nvSpPr>
          <p:cNvPr id="22531" name="Slide Number Placeholder 3">
            <a:extLst>
              <a:ext uri="{FF2B5EF4-FFF2-40B4-BE49-F238E27FC236}">
                <a16:creationId xmlns:a16="http://schemas.microsoft.com/office/drawing/2014/main" id="{00C512B0-2B47-784D-BD58-CBCA834349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D8BFFB8-AD3E-4C4F-9DE3-1425C7B68C9B}" type="slidenum">
              <a:rPr lang="en-US" altLang="en-US"/>
              <a:pPr/>
              <a:t>4</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a:extLst>
              <a:ext uri="{FF2B5EF4-FFF2-40B4-BE49-F238E27FC236}">
                <a16:creationId xmlns:a16="http://schemas.microsoft.com/office/drawing/2014/main" id="{92216DFB-A473-B942-9A92-7168D5236AF0}"/>
              </a:ext>
            </a:extLst>
          </p:cNvPr>
          <p:cNvSpPr>
            <a:spLocks noGrp="1" noRot="1" noChangeAspect="1" noChangeArrowheads="1" noTextEdit="1"/>
          </p:cNvSpPr>
          <p:nvPr>
            <p:ph type="sldImg"/>
          </p:nvPr>
        </p:nvSpPr>
        <p:spPr>
          <a:ln/>
        </p:spPr>
      </p:sp>
      <p:sp>
        <p:nvSpPr>
          <p:cNvPr id="24578" name="Notes Placeholder 2">
            <a:extLst>
              <a:ext uri="{FF2B5EF4-FFF2-40B4-BE49-F238E27FC236}">
                <a16:creationId xmlns:a16="http://schemas.microsoft.com/office/drawing/2014/main" id="{F77E50E5-5975-544D-8B2B-D844C104199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Here, the demand curve looks like 3 steps, one for each additional phone purchased. Since each point on a market demand curve corresponds to one unit sold, if we added more and more people participating in the market, we would get a smoother curve instead of these steps.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Here, though, at any price above 750, none of our population (of LJL) would buy an </a:t>
            </a:r>
            <a:r>
              <a:rPr lang="en-US" altLang="en-US" dirty="0" err="1">
                <a:latin typeface="Arial" panose="020B0604020202020204" pitchFamily="34" charset="0"/>
                <a:ea typeface="ＭＳ Ｐゴシック" panose="020B0600070205080204" pitchFamily="34" charset="-128"/>
              </a:rPr>
              <a:t>i</a:t>
            </a:r>
            <a:r>
              <a:rPr lang="en-US" altLang="en-US" dirty="0">
                <a:latin typeface="Arial" panose="020B0604020202020204" pitchFamily="34" charset="0"/>
                <a:ea typeface="ＭＳ Ｐゴシック" panose="020B0600070205080204" pitchFamily="34" charset="-128"/>
              </a:rPr>
              <a:t>-phone. We don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get any quantity demanded here until the price is $750. Between 650 and 750, Livia would be the only buyer, and so the quantity demanded at those levels is 1.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At prices between 650 and 550, both Livia and Julia would buy one, so the quantity demanded is 2. And, if the price is 550 or less, the quantity demanded is 3. See, if the price falls, the quantity demanded increases.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But we can also see the amount of total surplus at different prices by looking at the area under the demand curve. At $699, the consumer surplus is the shaded area in light blue. Remember, Livia is willing to pay 750, but gets it for 699.</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If the price is $600 instead, Julia will also buy, and the consumer surplus grows. Two phones would be sold at that price. Julia</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consumer surplus is $50, the purple area, because she was willing to pay 650, but also Livia</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surplus grows to $150. The total consumer surplus if the price is 600 would be $200, all the shaded regions.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Lower prices always create more consumer surplus.</a:t>
            </a:r>
          </a:p>
        </p:txBody>
      </p:sp>
      <p:sp>
        <p:nvSpPr>
          <p:cNvPr id="24579" name="Slide Number Placeholder 3">
            <a:extLst>
              <a:ext uri="{FF2B5EF4-FFF2-40B4-BE49-F238E27FC236}">
                <a16:creationId xmlns:a16="http://schemas.microsoft.com/office/drawing/2014/main" id="{67E95B1F-D961-C641-A06F-89FC5E164EE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09597EA4-AB54-FA4E-8B60-0BABD2D831E3}" type="slidenum">
              <a:rPr lang="en-US" altLang="en-US"/>
              <a:pPr/>
              <a:t>5</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a:extLst>
              <a:ext uri="{FF2B5EF4-FFF2-40B4-BE49-F238E27FC236}">
                <a16:creationId xmlns:a16="http://schemas.microsoft.com/office/drawing/2014/main" id="{C9D1616E-C82C-164D-9A0E-73E3537B3910}"/>
              </a:ext>
            </a:extLst>
          </p:cNvPr>
          <p:cNvSpPr>
            <a:spLocks noGrp="1" noRot="1" noChangeAspect="1" noChangeArrowheads="1" noTextEdit="1"/>
          </p:cNvSpPr>
          <p:nvPr>
            <p:ph type="sldImg"/>
          </p:nvPr>
        </p:nvSpPr>
        <p:spPr>
          <a:ln/>
        </p:spPr>
      </p:sp>
      <p:sp>
        <p:nvSpPr>
          <p:cNvPr id="26626" name="Notes Placeholder 2">
            <a:extLst>
              <a:ext uri="{FF2B5EF4-FFF2-40B4-BE49-F238E27FC236}">
                <a16:creationId xmlns:a16="http://schemas.microsoft.com/office/drawing/2014/main" id="{63B8D9CD-8952-5144-AE1E-21E0CB2B928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CS is the area of the triangle under the demand curve to the price from 0 to Q, the shaded region.</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And, look, I don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know how many </a:t>
            </a:r>
            <a:r>
              <a:rPr lang="en-US" altLang="ja-JP" dirty="0" err="1">
                <a:latin typeface="Arial" panose="020B0604020202020204" pitchFamily="34" charset="0"/>
                <a:ea typeface="ＭＳ Ｐゴシック" panose="020B0600070205080204" pitchFamily="34" charset="-128"/>
              </a:rPr>
              <a:t>iphone</a:t>
            </a:r>
            <a:r>
              <a:rPr lang="en-US" altLang="ja-JP" dirty="0">
                <a:latin typeface="Arial" panose="020B0604020202020204" pitchFamily="34" charset="0"/>
                <a:ea typeface="ＭＳ Ｐゴシック" panose="020B0600070205080204" pitchFamily="34" charset="-128"/>
              </a:rPr>
              <a:t> 8s apple sells at the market price of $699, or if $1000 is the top price any person is willing to pay, but if we made some assumptions and looked up sales figures, we could figure out the total consumer surplus by figuring the area of that triangle.</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And that represents the extent to which consumers are made better off from participating in this market.</a:t>
            </a:r>
          </a:p>
          <a:p>
            <a:endParaRPr lang="en-US" altLang="en-US" dirty="0">
              <a:latin typeface="Arial" panose="020B0604020202020204" pitchFamily="34" charset="0"/>
              <a:ea typeface="ＭＳ Ｐゴシック" panose="020B0600070205080204" pitchFamily="34" charset="-128"/>
            </a:endParaRPr>
          </a:p>
          <a:p>
            <a:endParaRPr lang="en-US" altLang="en-US" dirty="0">
              <a:latin typeface="Arial" panose="020B0604020202020204" pitchFamily="34" charset="0"/>
              <a:ea typeface="ＭＳ Ｐゴシック" panose="020B0600070205080204" pitchFamily="34" charset="-128"/>
            </a:endParaRPr>
          </a:p>
        </p:txBody>
      </p:sp>
      <p:sp>
        <p:nvSpPr>
          <p:cNvPr id="26627" name="Slide Number Placeholder 3">
            <a:extLst>
              <a:ext uri="{FF2B5EF4-FFF2-40B4-BE49-F238E27FC236}">
                <a16:creationId xmlns:a16="http://schemas.microsoft.com/office/drawing/2014/main" id="{46F9D4A8-BE11-864F-B49E-7C23A98895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ACE4B28-7357-3A45-9C5F-89F549A6AD45}" type="slidenum">
              <a:rPr lang="en-US" altLang="en-US"/>
              <a:pPr/>
              <a:t>6</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a:extLst>
              <a:ext uri="{FF2B5EF4-FFF2-40B4-BE49-F238E27FC236}">
                <a16:creationId xmlns:a16="http://schemas.microsoft.com/office/drawing/2014/main" id="{20B12B28-5FB6-7340-863E-1C22FE32DCB0}"/>
              </a:ext>
            </a:extLst>
          </p:cNvPr>
          <p:cNvSpPr>
            <a:spLocks noGrp="1" noRot="1" noChangeAspect="1" noChangeArrowheads="1" noTextEdit="1"/>
          </p:cNvSpPr>
          <p:nvPr>
            <p:ph type="sldImg"/>
          </p:nvPr>
        </p:nvSpPr>
        <p:spPr>
          <a:ln/>
        </p:spPr>
      </p:sp>
      <p:sp>
        <p:nvSpPr>
          <p:cNvPr id="28674" name="Notes Placeholder 2">
            <a:extLst>
              <a:ext uri="{FF2B5EF4-FFF2-40B4-BE49-F238E27FC236}">
                <a16:creationId xmlns:a16="http://schemas.microsoft.com/office/drawing/2014/main" id="{222573F2-9D76-2A43-A03D-4E52AFE1DB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Sellers also benefit from market transactions. Apple benefits from selling all those units. So there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going to be a producer surplus, too.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Say Livia, Julia and Lucy start lawn service business to raise money for their new </a:t>
            </a:r>
            <a:r>
              <a:rPr lang="en-US" altLang="en-US" dirty="0" err="1">
                <a:latin typeface="Arial" panose="020B0604020202020204" pitchFamily="34" charset="0"/>
                <a:ea typeface="ＭＳ Ｐゴシック" panose="020B0600070205080204" pitchFamily="34" charset="-128"/>
              </a:rPr>
              <a:t>iphones</a:t>
            </a:r>
            <a:r>
              <a:rPr lang="en-US" altLang="en-US" dirty="0">
                <a:latin typeface="Arial" panose="020B0604020202020204" pitchFamily="34" charset="0"/>
                <a:ea typeface="ＭＳ Ｐゴシック" panose="020B0600070205080204" pitchFamily="34" charset="-128"/>
              </a:rPr>
              <a:t>. They </a:t>
            </a:r>
            <a:r>
              <a:rPr lang="en-US" altLang="en-US" dirty="0" err="1">
                <a:latin typeface="Arial" panose="020B0604020202020204" pitchFamily="34" charset="0"/>
                <a:ea typeface="ＭＳ Ｐゴシック" panose="020B0600070205080204" pitchFamily="34" charset="-128"/>
              </a:rPr>
              <a:t>aren</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t going to do this for free, then. In fact, each will have a minimum price below which they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d decide to do something else rather than cut someone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grass. This is their willingness to sell.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Think about what happens if the offer is $18/hr. Since Lucy is willing to work for $10/</a:t>
            </a:r>
            <a:r>
              <a:rPr lang="en-US" altLang="en-US" dirty="0" err="1">
                <a:latin typeface="Arial" panose="020B0604020202020204" pitchFamily="34" charset="0"/>
                <a:ea typeface="ＭＳ Ｐゴシック" panose="020B0600070205080204" pitchFamily="34" charset="-128"/>
              </a:rPr>
              <a:t>hr</a:t>
            </a:r>
            <a:r>
              <a:rPr lang="en-US" altLang="en-US" dirty="0">
                <a:latin typeface="Arial" panose="020B0604020202020204" pitchFamily="34" charset="0"/>
                <a:ea typeface="ＭＳ Ｐゴシック" panose="020B0600070205080204" pitchFamily="34" charset="-128"/>
              </a:rPr>
              <a:t>, every </a:t>
            </a:r>
            <a:r>
              <a:rPr lang="en-US" altLang="en-US" dirty="0" err="1">
                <a:latin typeface="Arial" panose="020B0604020202020204" pitchFamily="34" charset="0"/>
                <a:ea typeface="ＭＳ Ｐゴシック" panose="020B0600070205080204" pitchFamily="34" charset="-128"/>
              </a:rPr>
              <a:t>hr</a:t>
            </a:r>
            <a:r>
              <a:rPr lang="en-US" altLang="en-US" dirty="0">
                <a:latin typeface="Arial" panose="020B0604020202020204" pitchFamily="34" charset="0"/>
                <a:ea typeface="ＭＳ Ｐゴシック" panose="020B0600070205080204" pitchFamily="34" charset="-128"/>
              </a:rPr>
              <a:t> she works at 18 earns her 8 more than her willingness to sell. This extra 8/</a:t>
            </a:r>
            <a:r>
              <a:rPr lang="en-US" altLang="en-US" dirty="0" err="1">
                <a:latin typeface="Arial" panose="020B0604020202020204" pitchFamily="34" charset="0"/>
                <a:ea typeface="ＭＳ Ｐゴシック" panose="020B0600070205080204" pitchFamily="34" charset="-128"/>
              </a:rPr>
              <a:t>hr</a:t>
            </a:r>
            <a:r>
              <a:rPr lang="en-US" altLang="en-US" dirty="0">
                <a:latin typeface="Arial" panose="020B0604020202020204" pitchFamily="34" charset="0"/>
                <a:ea typeface="ＭＳ Ｐゴシック" panose="020B0600070205080204" pitchFamily="34" charset="-128"/>
              </a:rPr>
              <a:t> is her producer surplus. Julia</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surplus is $3/</a:t>
            </a:r>
            <a:r>
              <a:rPr lang="en-US" altLang="ja-JP" dirty="0" err="1">
                <a:latin typeface="Arial" panose="020B0604020202020204" pitchFamily="34" charset="0"/>
                <a:ea typeface="ＭＳ Ｐゴシック" panose="020B0600070205080204" pitchFamily="34" charset="-128"/>
              </a:rPr>
              <a:t>hr</a:t>
            </a:r>
            <a:r>
              <a:rPr lang="en-US" altLang="ja-JP" dirty="0">
                <a:latin typeface="Arial" panose="020B0604020202020204" pitchFamily="34" charset="0"/>
                <a:ea typeface="ＭＳ Ｐゴシック" panose="020B0600070205080204" pitchFamily="34" charset="-128"/>
              </a:rPr>
              <a:t> at the $18 price. But Livia</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willingness to cut grass, which takes $20 to get, is more than the 18 market price. If she can only get 18, she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d rather read a book or something. In fact, every hour she cuts grass at 18 represents a 2 loss.</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Producers like these girls determine their willingness to sell by thinking about what doing the work costs them. There would be costs of securing and maintaining lawn care equipment, of course. But there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also more indirect costs like all the other things they could be doing instead of cutting grass. Maybe Livia rejects an offer of 18 because she can get more doing something else that she finds more fun or easier </a:t>
            </a:r>
            <a:r>
              <a:rPr lang="mr-IN" altLang="ja-JP" dirty="0">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 maybe babysitting. Or maybe it takes 20 to convince her to study less time for her classes or put down the awesome book she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reading. These other things she could be doing are opportunity costs, and they should be factored in.</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Anyway, on our supply schedule here, the willingness to sell table, None of them want to cut grass for less than 10. At prices between 10 and 15, Lucy is the only one who will work, so the quantity supplied at that price is 1. Between 15 and 20, two will work. And if the price is 20 or more, all three will do it. As the price they receive for working goes up, the number of workers also goes up. You can see this here, too.</a:t>
            </a:r>
          </a:p>
        </p:txBody>
      </p:sp>
      <p:sp>
        <p:nvSpPr>
          <p:cNvPr id="28675" name="Slide Number Placeholder 3">
            <a:extLst>
              <a:ext uri="{FF2B5EF4-FFF2-40B4-BE49-F238E27FC236}">
                <a16:creationId xmlns:a16="http://schemas.microsoft.com/office/drawing/2014/main" id="{D6775D76-60D1-D144-B26E-97C0D6056B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A957FF8C-DEE3-D54C-8C84-C020924CEACA}" type="slidenum">
              <a:rPr lang="en-US" altLang="en-US"/>
              <a:pPr/>
              <a:t>7</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a:extLst>
              <a:ext uri="{FF2B5EF4-FFF2-40B4-BE49-F238E27FC236}">
                <a16:creationId xmlns:a16="http://schemas.microsoft.com/office/drawing/2014/main" id="{16CE46EC-AA63-874A-8E62-C0A8CC7E58F0}"/>
              </a:ext>
            </a:extLst>
          </p:cNvPr>
          <p:cNvSpPr>
            <a:spLocks noGrp="1" noRot="1" noChangeAspect="1" noChangeArrowheads="1" noTextEdit="1"/>
          </p:cNvSpPr>
          <p:nvPr>
            <p:ph type="sldImg"/>
          </p:nvPr>
        </p:nvSpPr>
        <p:spPr>
          <a:ln/>
        </p:spPr>
      </p:sp>
      <p:sp>
        <p:nvSpPr>
          <p:cNvPr id="30722" name="Notes Placeholder 2">
            <a:extLst>
              <a:ext uri="{FF2B5EF4-FFF2-40B4-BE49-F238E27FC236}">
                <a16:creationId xmlns:a16="http://schemas.microsoft.com/office/drawing/2014/main" id="{5C285A0E-216C-3D42-BE48-B7D41B07D02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These relationships between price and supply tell us our producer surplus. Look at the area above the supply curve.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If the price is 13, Only Lucy works. Since she would be willing to cut grass even if the price were $10, she</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3 better off. That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the light blue shaded region here.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If the price is instead 18, that</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enough to attract Julia, too. Her surplus would be 3 in purple, like Lucy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was. But Lucy</a:t>
            </a:r>
            <a:r>
              <a:rPr lang="ja-JP" altLang="en-US">
                <a:latin typeface="Arial" panose="020B0604020202020204" pitchFamily="34" charset="0"/>
                <a:ea typeface="ＭＳ Ｐゴシック" panose="020B0600070205080204" pitchFamily="34" charset="-128"/>
              </a:rPr>
              <a:t>’</a:t>
            </a:r>
            <a:r>
              <a:rPr lang="en-US" altLang="ja-JP" dirty="0">
                <a:latin typeface="Arial" panose="020B0604020202020204" pitchFamily="34" charset="0"/>
                <a:ea typeface="ＭＳ Ｐゴシック" panose="020B0600070205080204" pitchFamily="34" charset="-128"/>
              </a:rPr>
              <a:t>s surplus actually grows, to cover this region, too. And the total surplus is all the shaded regions for a total of 11/hr. </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Notice that when we were looking at consumer surplus we saw that lower prices always create more. Here, we see that higher prices always create more producer surplus. </a:t>
            </a:r>
          </a:p>
        </p:txBody>
      </p:sp>
      <p:sp>
        <p:nvSpPr>
          <p:cNvPr id="30723" name="Slide Number Placeholder 3">
            <a:extLst>
              <a:ext uri="{FF2B5EF4-FFF2-40B4-BE49-F238E27FC236}">
                <a16:creationId xmlns:a16="http://schemas.microsoft.com/office/drawing/2014/main" id="{9B64BDA0-0B27-4A4F-AC6C-DB749035A6F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295FEF7-9BB3-C943-AF8B-DB92D1A19B50}" type="slidenum">
              <a:rPr lang="en-US" altLang="en-US"/>
              <a:pPr/>
              <a:t>8</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a:extLst>
              <a:ext uri="{FF2B5EF4-FFF2-40B4-BE49-F238E27FC236}">
                <a16:creationId xmlns:a16="http://schemas.microsoft.com/office/drawing/2014/main" id="{12876E1D-802B-144C-82F9-7666DE5D8BBE}"/>
              </a:ext>
            </a:extLst>
          </p:cNvPr>
          <p:cNvSpPr>
            <a:spLocks noGrp="1" noRot="1" noChangeAspect="1" noChangeArrowheads="1" noTextEdit="1"/>
          </p:cNvSpPr>
          <p:nvPr>
            <p:ph type="sldImg"/>
          </p:nvPr>
        </p:nvSpPr>
        <p:spPr>
          <a:ln/>
        </p:spPr>
      </p:sp>
      <p:sp>
        <p:nvSpPr>
          <p:cNvPr id="32770" name="Notes Placeholder 2">
            <a:extLst>
              <a:ext uri="{FF2B5EF4-FFF2-40B4-BE49-F238E27FC236}">
                <a16:creationId xmlns:a16="http://schemas.microsoft.com/office/drawing/2014/main" id="{39579918-94B7-1F48-9587-2E3B8A42B2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ea typeface="ＭＳ Ｐゴシック" panose="020B0600070205080204" pitchFamily="34" charset="-128"/>
              </a:rPr>
              <a:t>The producer surplus in this market would be the area between the price and the supply curve, from 0 to Q, this shaded region.</a:t>
            </a:r>
          </a:p>
          <a:p>
            <a:endParaRPr lang="en-US" altLang="en-US" dirty="0">
              <a:latin typeface="Arial" panose="020B0604020202020204" pitchFamily="34" charset="0"/>
              <a:ea typeface="ＭＳ Ｐゴシック" panose="020B0600070205080204" pitchFamily="34" charset="-128"/>
            </a:endParaRPr>
          </a:p>
          <a:p>
            <a:r>
              <a:rPr lang="en-US" altLang="en-US" dirty="0">
                <a:latin typeface="Arial" panose="020B0604020202020204" pitchFamily="34" charset="0"/>
                <a:ea typeface="ＭＳ Ｐゴシック" panose="020B0600070205080204" pitchFamily="34" charset="-128"/>
              </a:rPr>
              <a:t>And if we filled in the relevant information and made some assumptions here, we could figure the area of this triangle and find the total producer surplus for this market.</a:t>
            </a:r>
          </a:p>
        </p:txBody>
      </p:sp>
      <p:sp>
        <p:nvSpPr>
          <p:cNvPr id="32771" name="Slide Number Placeholder 3">
            <a:extLst>
              <a:ext uri="{FF2B5EF4-FFF2-40B4-BE49-F238E27FC236}">
                <a16:creationId xmlns:a16="http://schemas.microsoft.com/office/drawing/2014/main" id="{E76A70EA-AACD-B04B-98F6-7FCF34DA570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90FB555-3EB7-D047-B91D-2C1821720A1B}" type="slidenum">
              <a:rPr lang="en-US" altLang="en-US"/>
              <a:pPr/>
              <a:t>9</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DE8E47A0-949C-2B4C-9B6B-CBEA17F800A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B2C35F2-ECE3-B443-B644-33E15F9EEC4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EC7297B-C602-294E-9CCA-45EDF8599038}"/>
              </a:ext>
            </a:extLst>
          </p:cNvPr>
          <p:cNvSpPr>
            <a:spLocks noGrp="1" noChangeArrowheads="1"/>
          </p:cNvSpPr>
          <p:nvPr>
            <p:ph type="sldNum" sz="quarter" idx="12"/>
          </p:nvPr>
        </p:nvSpPr>
        <p:spPr>
          <a:ln/>
        </p:spPr>
        <p:txBody>
          <a:bodyPr/>
          <a:lstStyle>
            <a:lvl1pPr>
              <a:defRPr/>
            </a:lvl1pPr>
          </a:lstStyle>
          <a:p>
            <a:pPr>
              <a:defRPr/>
            </a:pPr>
            <a:fld id="{6EAF3E5B-54F3-374D-9F65-B4DB0AB30BD1}" type="slidenum">
              <a:rPr lang="en-US" altLang="en-US"/>
              <a:pPr>
                <a:defRPr/>
              </a:pPr>
              <a:t>‹#›</a:t>
            </a:fld>
            <a:endParaRPr lang="en-US" altLang="en-US"/>
          </a:p>
        </p:txBody>
      </p:sp>
    </p:spTree>
    <p:extLst>
      <p:ext uri="{BB962C8B-B14F-4D97-AF65-F5344CB8AC3E}">
        <p14:creationId xmlns:p14="http://schemas.microsoft.com/office/powerpoint/2010/main" val="2468860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BAE0938-0210-514B-B449-E5C14931303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33EAE6AE-2FB8-C143-9F5B-89BC54B5427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F843FB8-9B8D-1142-91C3-9977C26963AF}"/>
              </a:ext>
            </a:extLst>
          </p:cNvPr>
          <p:cNvSpPr>
            <a:spLocks noGrp="1" noChangeArrowheads="1"/>
          </p:cNvSpPr>
          <p:nvPr>
            <p:ph type="sldNum" sz="quarter" idx="12"/>
          </p:nvPr>
        </p:nvSpPr>
        <p:spPr>
          <a:ln/>
        </p:spPr>
        <p:txBody>
          <a:bodyPr/>
          <a:lstStyle>
            <a:lvl1pPr>
              <a:defRPr/>
            </a:lvl1pPr>
          </a:lstStyle>
          <a:p>
            <a:pPr>
              <a:defRPr/>
            </a:pPr>
            <a:fld id="{C5BE57F8-83FD-2442-A0BF-7038690C0D83}" type="slidenum">
              <a:rPr lang="en-US" altLang="en-US"/>
              <a:pPr>
                <a:defRPr/>
              </a:pPr>
              <a:t>‹#›</a:t>
            </a:fld>
            <a:endParaRPr lang="en-US" altLang="en-US"/>
          </a:p>
        </p:txBody>
      </p:sp>
    </p:spTree>
    <p:extLst>
      <p:ext uri="{BB962C8B-B14F-4D97-AF65-F5344CB8AC3E}">
        <p14:creationId xmlns:p14="http://schemas.microsoft.com/office/powerpoint/2010/main" val="3893131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FA8050F-C03F-D443-B6C2-36FFBFF806E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98FFB3B-A34F-B345-AC13-F8B0E5450A8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0959125-DFA2-FF4F-812B-08AD3AFC7EA4}"/>
              </a:ext>
            </a:extLst>
          </p:cNvPr>
          <p:cNvSpPr>
            <a:spLocks noGrp="1" noChangeArrowheads="1"/>
          </p:cNvSpPr>
          <p:nvPr>
            <p:ph type="sldNum" sz="quarter" idx="12"/>
          </p:nvPr>
        </p:nvSpPr>
        <p:spPr>
          <a:ln/>
        </p:spPr>
        <p:txBody>
          <a:bodyPr/>
          <a:lstStyle>
            <a:lvl1pPr>
              <a:defRPr/>
            </a:lvl1pPr>
          </a:lstStyle>
          <a:p>
            <a:pPr>
              <a:defRPr/>
            </a:pPr>
            <a:fld id="{A8A9FAF8-B83A-2C40-8D7A-6D3CEC496641}" type="slidenum">
              <a:rPr lang="en-US" altLang="en-US"/>
              <a:pPr>
                <a:defRPr/>
              </a:pPr>
              <a:t>‹#›</a:t>
            </a:fld>
            <a:endParaRPr lang="en-US" altLang="en-US"/>
          </a:p>
        </p:txBody>
      </p:sp>
    </p:spTree>
    <p:extLst>
      <p:ext uri="{BB962C8B-B14F-4D97-AF65-F5344CB8AC3E}">
        <p14:creationId xmlns:p14="http://schemas.microsoft.com/office/powerpoint/2010/main" val="44051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C350E93-42DF-7D4F-9CDE-E2519E84A2D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9C3F9C5-D6E7-EE48-AC16-3907FB53B19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656DFEF-EC3A-DF46-91CD-80D4DAB3DBB7}"/>
              </a:ext>
            </a:extLst>
          </p:cNvPr>
          <p:cNvSpPr>
            <a:spLocks noGrp="1" noChangeArrowheads="1"/>
          </p:cNvSpPr>
          <p:nvPr>
            <p:ph type="sldNum" sz="quarter" idx="12"/>
          </p:nvPr>
        </p:nvSpPr>
        <p:spPr>
          <a:ln/>
        </p:spPr>
        <p:txBody>
          <a:bodyPr/>
          <a:lstStyle>
            <a:lvl1pPr>
              <a:defRPr/>
            </a:lvl1pPr>
          </a:lstStyle>
          <a:p>
            <a:pPr>
              <a:defRPr/>
            </a:pPr>
            <a:fld id="{4D57BD26-BFE4-7347-8F02-96C406A69E5E}" type="slidenum">
              <a:rPr lang="en-US" altLang="en-US"/>
              <a:pPr>
                <a:defRPr/>
              </a:pPr>
              <a:t>‹#›</a:t>
            </a:fld>
            <a:endParaRPr lang="en-US" altLang="en-US"/>
          </a:p>
        </p:txBody>
      </p:sp>
    </p:spTree>
    <p:extLst>
      <p:ext uri="{BB962C8B-B14F-4D97-AF65-F5344CB8AC3E}">
        <p14:creationId xmlns:p14="http://schemas.microsoft.com/office/powerpoint/2010/main" val="3429079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D80F4582-7944-0C45-8EEF-B58B8BB1883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FF8B360-FA09-4C48-BEB3-215BC43ACDD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F5C7C0A-F36C-4449-AB22-8C667385C1D7}"/>
              </a:ext>
            </a:extLst>
          </p:cNvPr>
          <p:cNvSpPr>
            <a:spLocks noGrp="1" noChangeArrowheads="1"/>
          </p:cNvSpPr>
          <p:nvPr>
            <p:ph type="sldNum" sz="quarter" idx="12"/>
          </p:nvPr>
        </p:nvSpPr>
        <p:spPr>
          <a:ln/>
        </p:spPr>
        <p:txBody>
          <a:bodyPr/>
          <a:lstStyle>
            <a:lvl1pPr>
              <a:defRPr/>
            </a:lvl1pPr>
          </a:lstStyle>
          <a:p>
            <a:pPr>
              <a:defRPr/>
            </a:pPr>
            <a:fld id="{A31445C7-3E4E-8646-86CF-CD1B41C45FC6}" type="slidenum">
              <a:rPr lang="en-US" altLang="en-US"/>
              <a:pPr>
                <a:defRPr/>
              </a:pPr>
              <a:t>‹#›</a:t>
            </a:fld>
            <a:endParaRPr lang="en-US" altLang="en-US"/>
          </a:p>
        </p:txBody>
      </p:sp>
    </p:spTree>
    <p:extLst>
      <p:ext uri="{BB962C8B-B14F-4D97-AF65-F5344CB8AC3E}">
        <p14:creationId xmlns:p14="http://schemas.microsoft.com/office/powerpoint/2010/main" val="4030604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12E985EA-7A5C-3D49-BBC5-1424859EFFB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82772BA-14B5-984C-8714-E0E2BC6B050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5C389C0-A6B2-EB4C-8CB1-BFA61BF4CA5D}"/>
              </a:ext>
            </a:extLst>
          </p:cNvPr>
          <p:cNvSpPr>
            <a:spLocks noGrp="1" noChangeArrowheads="1"/>
          </p:cNvSpPr>
          <p:nvPr>
            <p:ph type="sldNum" sz="quarter" idx="12"/>
          </p:nvPr>
        </p:nvSpPr>
        <p:spPr>
          <a:ln/>
        </p:spPr>
        <p:txBody>
          <a:bodyPr/>
          <a:lstStyle>
            <a:lvl1pPr>
              <a:defRPr/>
            </a:lvl1pPr>
          </a:lstStyle>
          <a:p>
            <a:pPr>
              <a:defRPr/>
            </a:pPr>
            <a:fld id="{A27A4922-3808-8C45-8AB3-E8654495CBF6}" type="slidenum">
              <a:rPr lang="en-US" altLang="en-US"/>
              <a:pPr>
                <a:defRPr/>
              </a:pPr>
              <a:t>‹#›</a:t>
            </a:fld>
            <a:endParaRPr lang="en-US" altLang="en-US"/>
          </a:p>
        </p:txBody>
      </p:sp>
    </p:spTree>
    <p:extLst>
      <p:ext uri="{BB962C8B-B14F-4D97-AF65-F5344CB8AC3E}">
        <p14:creationId xmlns:p14="http://schemas.microsoft.com/office/powerpoint/2010/main" val="3934379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9676EE57-1B7C-A146-B5BC-0C7A3A59703E}"/>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A04A20B7-20BD-7444-ADBC-35C98F2B31D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D52F87BC-A402-C148-972C-EFE9B3235048}"/>
              </a:ext>
            </a:extLst>
          </p:cNvPr>
          <p:cNvSpPr>
            <a:spLocks noGrp="1" noChangeArrowheads="1"/>
          </p:cNvSpPr>
          <p:nvPr>
            <p:ph type="sldNum" sz="quarter" idx="12"/>
          </p:nvPr>
        </p:nvSpPr>
        <p:spPr>
          <a:ln/>
        </p:spPr>
        <p:txBody>
          <a:bodyPr/>
          <a:lstStyle>
            <a:lvl1pPr>
              <a:defRPr/>
            </a:lvl1pPr>
          </a:lstStyle>
          <a:p>
            <a:pPr>
              <a:defRPr/>
            </a:pPr>
            <a:fld id="{A7526762-0066-524A-A9D5-DF391DCA8686}" type="slidenum">
              <a:rPr lang="en-US" altLang="en-US"/>
              <a:pPr>
                <a:defRPr/>
              </a:pPr>
              <a:t>‹#›</a:t>
            </a:fld>
            <a:endParaRPr lang="en-US" altLang="en-US"/>
          </a:p>
        </p:txBody>
      </p:sp>
    </p:spTree>
    <p:extLst>
      <p:ext uri="{BB962C8B-B14F-4D97-AF65-F5344CB8AC3E}">
        <p14:creationId xmlns:p14="http://schemas.microsoft.com/office/powerpoint/2010/main" val="2927541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32EB5517-9AE4-C242-8769-3B7152C08B15}"/>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059EF09-CB8F-C946-A6A9-4F8D13EA5E3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F5D6BCE4-3E66-524B-A2C2-7B16713649B2}"/>
              </a:ext>
            </a:extLst>
          </p:cNvPr>
          <p:cNvSpPr>
            <a:spLocks noGrp="1" noChangeArrowheads="1"/>
          </p:cNvSpPr>
          <p:nvPr>
            <p:ph type="sldNum" sz="quarter" idx="12"/>
          </p:nvPr>
        </p:nvSpPr>
        <p:spPr>
          <a:ln/>
        </p:spPr>
        <p:txBody>
          <a:bodyPr/>
          <a:lstStyle>
            <a:lvl1pPr>
              <a:defRPr/>
            </a:lvl1pPr>
          </a:lstStyle>
          <a:p>
            <a:pPr>
              <a:defRPr/>
            </a:pPr>
            <a:fld id="{398E02B6-D8C8-E146-B085-9EF1287DE354}" type="slidenum">
              <a:rPr lang="en-US" altLang="en-US"/>
              <a:pPr>
                <a:defRPr/>
              </a:pPr>
              <a:t>‹#›</a:t>
            </a:fld>
            <a:endParaRPr lang="en-US" altLang="en-US"/>
          </a:p>
        </p:txBody>
      </p:sp>
    </p:spTree>
    <p:extLst>
      <p:ext uri="{BB962C8B-B14F-4D97-AF65-F5344CB8AC3E}">
        <p14:creationId xmlns:p14="http://schemas.microsoft.com/office/powerpoint/2010/main" val="3751335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03FDB94-E755-7347-AB51-CC2A847EE2F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28BBCE61-AFA0-8F4F-A4A4-6DAB6BB9D53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45214273-3BD8-2C46-A283-EA3EDB413EA2}"/>
              </a:ext>
            </a:extLst>
          </p:cNvPr>
          <p:cNvSpPr>
            <a:spLocks noGrp="1" noChangeArrowheads="1"/>
          </p:cNvSpPr>
          <p:nvPr>
            <p:ph type="sldNum" sz="quarter" idx="12"/>
          </p:nvPr>
        </p:nvSpPr>
        <p:spPr>
          <a:ln/>
        </p:spPr>
        <p:txBody>
          <a:bodyPr/>
          <a:lstStyle>
            <a:lvl1pPr>
              <a:defRPr/>
            </a:lvl1pPr>
          </a:lstStyle>
          <a:p>
            <a:pPr>
              <a:defRPr/>
            </a:pPr>
            <a:fld id="{B8A8AEE4-9C1C-EE40-8C10-4F4F15ABCE02}" type="slidenum">
              <a:rPr lang="en-US" altLang="en-US"/>
              <a:pPr>
                <a:defRPr/>
              </a:pPr>
              <a:t>‹#›</a:t>
            </a:fld>
            <a:endParaRPr lang="en-US" altLang="en-US"/>
          </a:p>
        </p:txBody>
      </p:sp>
    </p:spTree>
    <p:extLst>
      <p:ext uri="{BB962C8B-B14F-4D97-AF65-F5344CB8AC3E}">
        <p14:creationId xmlns:p14="http://schemas.microsoft.com/office/powerpoint/2010/main" val="1349913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2750CDF-D330-BD47-BDCD-4327AE6BFEA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B34ED26-A02D-A84A-A351-B101C470E71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A02ECAF8-5D6C-F548-9F11-9D8E85FA6B00}"/>
              </a:ext>
            </a:extLst>
          </p:cNvPr>
          <p:cNvSpPr>
            <a:spLocks noGrp="1" noChangeArrowheads="1"/>
          </p:cNvSpPr>
          <p:nvPr>
            <p:ph type="sldNum" sz="quarter" idx="12"/>
          </p:nvPr>
        </p:nvSpPr>
        <p:spPr>
          <a:ln/>
        </p:spPr>
        <p:txBody>
          <a:bodyPr/>
          <a:lstStyle>
            <a:lvl1pPr>
              <a:defRPr/>
            </a:lvl1pPr>
          </a:lstStyle>
          <a:p>
            <a:pPr>
              <a:defRPr/>
            </a:pPr>
            <a:fld id="{2827E4B8-8263-F643-8F72-E5966F6D687F}" type="slidenum">
              <a:rPr lang="en-US" altLang="en-US"/>
              <a:pPr>
                <a:defRPr/>
              </a:pPr>
              <a:t>‹#›</a:t>
            </a:fld>
            <a:endParaRPr lang="en-US" altLang="en-US"/>
          </a:p>
        </p:txBody>
      </p:sp>
    </p:spTree>
    <p:extLst>
      <p:ext uri="{BB962C8B-B14F-4D97-AF65-F5344CB8AC3E}">
        <p14:creationId xmlns:p14="http://schemas.microsoft.com/office/powerpoint/2010/main" val="3814077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64869D38-F13C-FB45-B4E1-4080E6F7D9B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67D37CF-17F9-8B48-9344-4630DB86FC3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F3A07074-8139-8949-AF81-7E4C4AE3FD39}"/>
              </a:ext>
            </a:extLst>
          </p:cNvPr>
          <p:cNvSpPr>
            <a:spLocks noGrp="1" noChangeArrowheads="1"/>
          </p:cNvSpPr>
          <p:nvPr>
            <p:ph type="sldNum" sz="quarter" idx="12"/>
          </p:nvPr>
        </p:nvSpPr>
        <p:spPr>
          <a:ln/>
        </p:spPr>
        <p:txBody>
          <a:bodyPr/>
          <a:lstStyle>
            <a:lvl1pPr>
              <a:defRPr/>
            </a:lvl1pPr>
          </a:lstStyle>
          <a:p>
            <a:pPr>
              <a:defRPr/>
            </a:pPr>
            <a:fld id="{58C59F67-B95F-4B48-BD2B-12D74A3C38F3}" type="slidenum">
              <a:rPr lang="en-US" altLang="en-US"/>
              <a:pPr>
                <a:defRPr/>
              </a:pPr>
              <a:t>‹#›</a:t>
            </a:fld>
            <a:endParaRPr lang="en-US" altLang="en-US"/>
          </a:p>
        </p:txBody>
      </p:sp>
    </p:spTree>
    <p:extLst>
      <p:ext uri="{BB962C8B-B14F-4D97-AF65-F5344CB8AC3E}">
        <p14:creationId xmlns:p14="http://schemas.microsoft.com/office/powerpoint/2010/main" val="2938613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857144E-2C90-354A-8C99-098F6C5BC3BE}"/>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F6311084-23D2-1A4B-92EF-C78EBC961013}"/>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631F94D9-BEF4-3846-8ADE-C393E96E05DF}"/>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id="{9B910F52-FB25-DD4E-B1E7-9225366B5B0C}"/>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C515BD68-E2CC-654C-A174-07B51B8AA74C}"/>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smtClean="0">
                <a:cs typeface="Arial" panose="020B0604020202020204" pitchFamily="34" charset="0"/>
              </a:defRPr>
            </a:lvl1pPr>
          </a:lstStyle>
          <a:p>
            <a:pPr>
              <a:defRPr/>
            </a:pPr>
            <a:fld id="{FF314ED4-18B2-A149-AC65-22BBE071E6C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2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2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2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2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build="p">
        <p:tmplLst>
          <p:tmpl lvl="1">
            <p:tnLst>
              <p:par>
                <p:cTn presetID="1" presetClass="entr" presetSubtype="0" fill="hold" nodeType="clickEffect">
                  <p:stCondLst>
                    <p:cond delay="0"/>
                  </p:stCondLst>
                  <p:childTnLst>
                    <p:set>
                      <p:cBhvr>
                        <p:cTn dur="1" fill="hold">
                          <p:stCondLst>
                            <p:cond delay="0"/>
                          </p:stCondLst>
                        </p:cTn>
                        <p:tgtEl>
                          <p:spTgt spid="1027"/>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cTn>
              </p:par>
            </p:tnLst>
          </p:tmpl>
        </p:tmplLst>
      </p:bldP>
    </p:bldLst>
  </p:timing>
  <p:txStyles>
    <p:titleStyle>
      <a:lvl1pPr algn="ctr" rtl="0" eaLnBrk="0" fontAlgn="base" hangingPunct="0">
        <a:spcBef>
          <a:spcPct val="0"/>
        </a:spcBef>
        <a:spcAft>
          <a:spcPct val="0"/>
        </a:spcAft>
        <a:defRPr sz="4400">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2"/>
          </a:solidFill>
          <a:latin typeface="Calibri"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latin typeface="Calibri"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latin typeface="Calibri"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latin typeface="Calibri" charset="0"/>
          <a:ea typeface="ＭＳ Ｐゴシック" charset="0"/>
          <a:cs typeface="ＭＳ Ｐゴシック"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1.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1.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1.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1.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A4E057B7-E3E7-9E47-BC5C-29258F0421F6}"/>
              </a:ext>
            </a:extLst>
          </p:cNvPr>
          <p:cNvSpPr>
            <a:spLocks noGrp="1" noChangeArrowheads="1"/>
          </p:cNvSpPr>
          <p:nvPr>
            <p:ph type="ctrTitle"/>
          </p:nvPr>
        </p:nvSpPr>
        <p:spPr/>
        <p:txBody>
          <a:bodyPr/>
          <a:lstStyle/>
          <a:p>
            <a:r>
              <a:rPr lang="en-US" altLang="en-US">
                <a:ea typeface="ＭＳ Ｐゴシック" panose="020B0600070205080204" pitchFamily="34" charset="-128"/>
              </a:rPr>
              <a:t>Welfare economics</a:t>
            </a:r>
          </a:p>
        </p:txBody>
      </p:sp>
      <p:sp>
        <p:nvSpPr>
          <p:cNvPr id="15362" name="Subtitle 2">
            <a:extLst>
              <a:ext uri="{FF2B5EF4-FFF2-40B4-BE49-F238E27FC236}">
                <a16:creationId xmlns:a16="http://schemas.microsoft.com/office/drawing/2014/main" id="{F73E9EE7-D488-A647-823C-A7FB6C7A28C2}"/>
              </a:ext>
            </a:extLst>
          </p:cNvPr>
          <p:cNvSpPr>
            <a:spLocks noGrp="1" noChangeArrowheads="1"/>
          </p:cNvSpPr>
          <p:nvPr>
            <p:ph type="subTitle" idx="1"/>
          </p:nvPr>
        </p:nvSpPr>
        <p:spPr/>
        <p:txBody>
          <a:bodyPr/>
          <a:lstStyle/>
          <a:p>
            <a:endParaRPr lang="en-US" altLang="en-US">
              <a:latin typeface="Arial" panose="020B0604020202020204" pitchFamily="34" charset="0"/>
              <a:ea typeface="ＭＳ Ｐゴシック" panose="020B0600070205080204" pitchFamily="34" charset="-128"/>
            </a:endParaRPr>
          </a:p>
        </p:txBody>
      </p:sp>
      <p:pic>
        <p:nvPicPr>
          <p:cNvPr id="2" name="Audio 1">
            <a:hlinkClick r:id="" action="ppaction://media"/>
            <a:extLst>
              <a:ext uri="{FF2B5EF4-FFF2-40B4-BE49-F238E27FC236}">
                <a16:creationId xmlns:a16="http://schemas.microsoft.com/office/drawing/2014/main" id="{83BFB884-7CEB-5C4F-9C3C-FF2B4DC3902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8410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a:extLst>
              <a:ext uri="{FF2B5EF4-FFF2-40B4-BE49-F238E27FC236}">
                <a16:creationId xmlns:a16="http://schemas.microsoft.com/office/drawing/2014/main" id="{CA971685-C8A9-1147-AA7B-70618EC2D9AE}"/>
              </a:ext>
            </a:extLst>
          </p:cNvPr>
          <p:cNvSpPr>
            <a:spLocks noGrp="1" noChangeArrowheads="1"/>
          </p:cNvSpPr>
          <p:nvPr>
            <p:ph type="title"/>
          </p:nvPr>
        </p:nvSpPr>
        <p:spPr/>
        <p:txBody>
          <a:bodyPr/>
          <a:lstStyle/>
          <a:p>
            <a:r>
              <a:rPr lang="en-US" altLang="en-US" sz="4000" dirty="0">
                <a:ea typeface="ＭＳ Ｐゴシック" panose="020B0600070205080204" pitchFamily="34" charset="-128"/>
              </a:rPr>
              <a:t>So, when is a market efficient (leading to improvements in well-being)?</a:t>
            </a:r>
          </a:p>
        </p:txBody>
      </p:sp>
      <p:sp>
        <p:nvSpPr>
          <p:cNvPr id="33794" name="Content Placeholder 2">
            <a:extLst>
              <a:ext uri="{FF2B5EF4-FFF2-40B4-BE49-F238E27FC236}">
                <a16:creationId xmlns:a16="http://schemas.microsoft.com/office/drawing/2014/main" id="{F5724BB2-3795-2F43-9018-5DD2C35C8795}"/>
              </a:ext>
            </a:extLst>
          </p:cNvPr>
          <p:cNvSpPr>
            <a:spLocks noGrp="1" noChangeArrowheads="1"/>
          </p:cNvSpPr>
          <p:nvPr>
            <p:ph idx="1"/>
          </p:nvPr>
        </p:nvSpPr>
        <p:spPr/>
        <p:txBody>
          <a:bodyPr/>
          <a:lstStyle/>
          <a:p>
            <a:r>
              <a:rPr lang="en-US" altLang="en-US" dirty="0">
                <a:ea typeface="ＭＳ Ｐゴシック" panose="020B0600070205080204" pitchFamily="34" charset="-128"/>
              </a:rPr>
              <a:t>Social welfare = total surplus (</a:t>
            </a:r>
            <a:r>
              <a:rPr lang="en-US" altLang="en-US" dirty="0" err="1">
                <a:ea typeface="ＭＳ Ｐゴシック" panose="020B0600070205080204" pitchFamily="34" charset="-128"/>
              </a:rPr>
              <a:t>cs</a:t>
            </a:r>
            <a:r>
              <a:rPr lang="en-US" altLang="en-US" dirty="0">
                <a:ea typeface="ＭＳ Ｐゴシック" panose="020B0600070205080204" pitchFamily="34" charset="-128"/>
              </a:rPr>
              <a:t> + </a:t>
            </a:r>
            <a:r>
              <a:rPr lang="en-US" altLang="en-US" dirty="0" err="1">
                <a:ea typeface="ＭＳ Ｐゴシック" panose="020B0600070205080204" pitchFamily="34" charset="-128"/>
              </a:rPr>
              <a:t>ps</a:t>
            </a:r>
            <a:r>
              <a:rPr lang="en-US" altLang="en-US" dirty="0">
                <a:ea typeface="ＭＳ Ｐゴシック" panose="020B0600070205080204" pitchFamily="34" charset="-128"/>
              </a:rPr>
              <a:t>).</a:t>
            </a:r>
          </a:p>
        </p:txBody>
      </p:sp>
      <p:cxnSp>
        <p:nvCxnSpPr>
          <p:cNvPr id="5" name="Straight Connector 4">
            <a:extLst>
              <a:ext uri="{FF2B5EF4-FFF2-40B4-BE49-F238E27FC236}">
                <a16:creationId xmlns:a16="http://schemas.microsoft.com/office/drawing/2014/main" id="{A878BC94-AB5E-CA42-ADD7-33CC4F603115}"/>
              </a:ext>
            </a:extLst>
          </p:cNvPr>
          <p:cNvCxnSpPr/>
          <p:nvPr/>
        </p:nvCxnSpPr>
        <p:spPr>
          <a:xfrm>
            <a:off x="2209800" y="2667000"/>
            <a:ext cx="0" cy="2438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D050482-4991-2141-93CE-421815523C6D}"/>
              </a:ext>
            </a:extLst>
          </p:cNvPr>
          <p:cNvCxnSpPr/>
          <p:nvPr/>
        </p:nvCxnSpPr>
        <p:spPr>
          <a:xfrm>
            <a:off x="2209800" y="5105400"/>
            <a:ext cx="2971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9215D8C-4CE0-CE4B-927E-B033DFDA72BA}"/>
              </a:ext>
            </a:extLst>
          </p:cNvPr>
          <p:cNvCxnSpPr/>
          <p:nvPr/>
        </p:nvCxnSpPr>
        <p:spPr>
          <a:xfrm flipV="1">
            <a:off x="2209800" y="2895600"/>
            <a:ext cx="2895600" cy="1828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75819D6-0062-5E46-AE3F-C9778045CDE3}"/>
              </a:ext>
            </a:extLst>
          </p:cNvPr>
          <p:cNvCxnSpPr/>
          <p:nvPr/>
        </p:nvCxnSpPr>
        <p:spPr>
          <a:xfrm>
            <a:off x="2209800" y="2819400"/>
            <a:ext cx="2819400" cy="1905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0A58FB0-5585-5447-A178-D2A32CD38537}"/>
              </a:ext>
            </a:extLst>
          </p:cNvPr>
          <p:cNvCxnSpPr/>
          <p:nvPr/>
        </p:nvCxnSpPr>
        <p:spPr>
          <a:xfrm flipH="1">
            <a:off x="2209800" y="3810000"/>
            <a:ext cx="1447800"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a:extLst>
              <a:ext uri="{FF2B5EF4-FFF2-40B4-BE49-F238E27FC236}">
                <a16:creationId xmlns:a16="http://schemas.microsoft.com/office/drawing/2014/main" id="{089EBC93-F2C7-2F43-AEA3-3DA7F544B909}"/>
              </a:ext>
            </a:extLst>
          </p:cNvPr>
          <p:cNvCxnSpPr/>
          <p:nvPr/>
        </p:nvCxnSpPr>
        <p:spPr>
          <a:xfrm>
            <a:off x="3657600" y="3810000"/>
            <a:ext cx="0" cy="12954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363A6AD0-DF4A-2F4C-BBCF-AAD839BC87EF}"/>
              </a:ext>
            </a:extLst>
          </p:cNvPr>
          <p:cNvCxnSpPr/>
          <p:nvPr/>
        </p:nvCxnSpPr>
        <p:spPr>
          <a:xfrm flipV="1">
            <a:off x="2438400" y="3048000"/>
            <a:ext cx="0" cy="76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7F622E8-7C62-7D42-94D4-ECEED05651B0}"/>
              </a:ext>
            </a:extLst>
          </p:cNvPr>
          <p:cNvCxnSpPr/>
          <p:nvPr/>
        </p:nvCxnSpPr>
        <p:spPr>
          <a:xfrm flipV="1">
            <a:off x="3200400" y="3505200"/>
            <a:ext cx="0" cy="304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B5AB267-78EE-024E-AE7C-535F8F3C4DF4}"/>
              </a:ext>
            </a:extLst>
          </p:cNvPr>
          <p:cNvCxnSpPr/>
          <p:nvPr/>
        </p:nvCxnSpPr>
        <p:spPr>
          <a:xfrm>
            <a:off x="2895600" y="3810000"/>
            <a:ext cx="0" cy="457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B124B2D-0E5F-BA40-A267-A62F4B472C00}"/>
              </a:ext>
            </a:extLst>
          </p:cNvPr>
          <p:cNvCxnSpPr/>
          <p:nvPr/>
        </p:nvCxnSpPr>
        <p:spPr>
          <a:xfrm flipH="1">
            <a:off x="2209800" y="3048000"/>
            <a:ext cx="228600"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0EDCF982-29B5-6248-9B50-9BA1603356F5}"/>
              </a:ext>
            </a:extLst>
          </p:cNvPr>
          <p:cNvCxnSpPr/>
          <p:nvPr/>
        </p:nvCxnSpPr>
        <p:spPr>
          <a:xfrm flipH="1">
            <a:off x="2209800" y="3505200"/>
            <a:ext cx="990600"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88A4C5E1-E2A3-AC4D-A08C-1937CF870E33}"/>
              </a:ext>
            </a:extLst>
          </p:cNvPr>
          <p:cNvCxnSpPr/>
          <p:nvPr/>
        </p:nvCxnSpPr>
        <p:spPr>
          <a:xfrm flipH="1">
            <a:off x="2209800" y="4267200"/>
            <a:ext cx="685800"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3807" name="TextBox 29">
            <a:extLst>
              <a:ext uri="{FF2B5EF4-FFF2-40B4-BE49-F238E27FC236}">
                <a16:creationId xmlns:a16="http://schemas.microsoft.com/office/drawing/2014/main" id="{3C177FCB-5C27-E54A-BB70-8CFCD4FC7BB9}"/>
              </a:ext>
            </a:extLst>
          </p:cNvPr>
          <p:cNvSpPr txBox="1">
            <a:spLocks noChangeArrowheads="1"/>
          </p:cNvSpPr>
          <p:nvPr/>
        </p:nvSpPr>
        <p:spPr bwMode="auto">
          <a:xfrm>
            <a:off x="533400" y="2438400"/>
            <a:ext cx="190500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Price</a:t>
            </a:r>
          </a:p>
          <a:p>
            <a:pPr>
              <a:spcBef>
                <a:spcPct val="0"/>
              </a:spcBef>
              <a:buFontTx/>
              <a:buNone/>
            </a:pPr>
            <a:r>
              <a:rPr lang="en-US" altLang="en-US" sz="1800">
                <a:latin typeface="Arial" panose="020B0604020202020204" pitchFamily="34" charset="0"/>
              </a:rPr>
              <a:t>(beer	$10</a:t>
            </a:r>
          </a:p>
          <a:p>
            <a:pPr>
              <a:spcBef>
                <a:spcPct val="0"/>
              </a:spcBef>
              <a:buFontTx/>
              <a:buNone/>
            </a:pPr>
            <a:r>
              <a:rPr lang="en-US" altLang="en-US" sz="1800">
                <a:latin typeface="Arial" panose="020B0604020202020204" pitchFamily="34" charset="0"/>
              </a:rPr>
              <a:t>per 6)</a:t>
            </a:r>
          </a:p>
          <a:p>
            <a:pPr>
              <a:spcBef>
                <a:spcPct val="0"/>
              </a:spcBef>
              <a:buFontTx/>
              <a:buNone/>
            </a:pPr>
            <a:r>
              <a:rPr lang="en-US" altLang="en-US" sz="1800">
                <a:latin typeface="Arial" panose="020B0604020202020204" pitchFamily="34" charset="0"/>
              </a:rPr>
              <a:t>	$7</a:t>
            </a:r>
          </a:p>
          <a:p>
            <a:pPr>
              <a:spcBef>
                <a:spcPct val="0"/>
              </a:spcBef>
              <a:buFontTx/>
              <a:buNone/>
            </a:pPr>
            <a:r>
              <a:rPr lang="en-US" altLang="en-US" sz="1800">
                <a:latin typeface="Arial" panose="020B0604020202020204" pitchFamily="34" charset="0"/>
              </a:rPr>
              <a:t>	$6</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$4</a:t>
            </a:r>
          </a:p>
        </p:txBody>
      </p:sp>
      <p:sp>
        <p:nvSpPr>
          <p:cNvPr id="33808" name="TextBox 30">
            <a:extLst>
              <a:ext uri="{FF2B5EF4-FFF2-40B4-BE49-F238E27FC236}">
                <a16:creationId xmlns:a16="http://schemas.microsoft.com/office/drawing/2014/main" id="{6AD92BB2-4EE0-C34C-8D47-C5F601F347D5}"/>
              </a:ext>
            </a:extLst>
          </p:cNvPr>
          <p:cNvSpPr txBox="1">
            <a:spLocks noChangeArrowheads="1"/>
          </p:cNvSpPr>
          <p:nvPr/>
        </p:nvSpPr>
        <p:spPr bwMode="auto">
          <a:xfrm>
            <a:off x="5029200" y="2895600"/>
            <a:ext cx="3381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S</a:t>
            </a:r>
          </a:p>
        </p:txBody>
      </p:sp>
      <p:sp>
        <p:nvSpPr>
          <p:cNvPr id="33809" name="TextBox 31">
            <a:extLst>
              <a:ext uri="{FF2B5EF4-FFF2-40B4-BE49-F238E27FC236}">
                <a16:creationId xmlns:a16="http://schemas.microsoft.com/office/drawing/2014/main" id="{C9DFD20E-D558-974E-9A88-87817B258280}"/>
              </a:ext>
            </a:extLst>
          </p:cNvPr>
          <p:cNvSpPr txBox="1">
            <a:spLocks noChangeArrowheads="1"/>
          </p:cNvSpPr>
          <p:nvPr/>
        </p:nvSpPr>
        <p:spPr bwMode="auto">
          <a:xfrm>
            <a:off x="5060950" y="4616450"/>
            <a:ext cx="35083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D</a:t>
            </a:r>
          </a:p>
        </p:txBody>
      </p:sp>
      <p:sp>
        <p:nvSpPr>
          <p:cNvPr id="33810" name="TextBox 32">
            <a:extLst>
              <a:ext uri="{FF2B5EF4-FFF2-40B4-BE49-F238E27FC236}">
                <a16:creationId xmlns:a16="http://schemas.microsoft.com/office/drawing/2014/main" id="{58E636AF-DCDF-BB48-B3D8-7FE85655F6F9}"/>
              </a:ext>
            </a:extLst>
          </p:cNvPr>
          <p:cNvSpPr txBox="1">
            <a:spLocks noChangeArrowheads="1"/>
          </p:cNvSpPr>
          <p:nvPr/>
        </p:nvSpPr>
        <p:spPr bwMode="auto">
          <a:xfrm>
            <a:off x="3505200" y="3416300"/>
            <a:ext cx="3381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E</a:t>
            </a:r>
          </a:p>
        </p:txBody>
      </p:sp>
      <p:sp>
        <p:nvSpPr>
          <p:cNvPr id="33811" name="TextBox 33">
            <a:extLst>
              <a:ext uri="{FF2B5EF4-FFF2-40B4-BE49-F238E27FC236}">
                <a16:creationId xmlns:a16="http://schemas.microsoft.com/office/drawing/2014/main" id="{2DED9407-60F1-B548-A974-848AB6064AA6}"/>
              </a:ext>
            </a:extLst>
          </p:cNvPr>
          <p:cNvSpPr txBox="1">
            <a:spLocks noChangeArrowheads="1"/>
          </p:cNvSpPr>
          <p:nvPr/>
        </p:nvSpPr>
        <p:spPr bwMode="auto">
          <a:xfrm>
            <a:off x="3505200" y="5334000"/>
            <a:ext cx="44592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Q</a:t>
            </a:r>
            <a:r>
              <a:rPr lang="en-US" altLang="en-US" sz="1100">
                <a:latin typeface="Arial" panose="020B0604020202020204" pitchFamily="34" charset="0"/>
              </a:rPr>
              <a:t>E</a:t>
            </a:r>
            <a:r>
              <a:rPr lang="en-US" altLang="en-US" sz="1800">
                <a:latin typeface="Arial" panose="020B0604020202020204" pitchFamily="34" charset="0"/>
              </a:rPr>
              <a:t>                Quantity (millions of 6-packs)</a:t>
            </a:r>
          </a:p>
        </p:txBody>
      </p:sp>
      <p:sp>
        <p:nvSpPr>
          <p:cNvPr id="35" name="Right Triangle 34">
            <a:extLst>
              <a:ext uri="{FF2B5EF4-FFF2-40B4-BE49-F238E27FC236}">
                <a16:creationId xmlns:a16="http://schemas.microsoft.com/office/drawing/2014/main" id="{6F37C440-58F6-9548-90DF-2D227FC74547}"/>
              </a:ext>
            </a:extLst>
          </p:cNvPr>
          <p:cNvSpPr/>
          <p:nvPr/>
        </p:nvSpPr>
        <p:spPr>
          <a:xfrm>
            <a:off x="2209800" y="2819400"/>
            <a:ext cx="1409700" cy="990600"/>
          </a:xfrm>
          <a:prstGeom prst="rtTriangle">
            <a:avLst/>
          </a:prstGeom>
          <a:solidFill>
            <a:schemeClr val="accent5">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6" name="Right Triangle 35">
            <a:extLst>
              <a:ext uri="{FF2B5EF4-FFF2-40B4-BE49-F238E27FC236}">
                <a16:creationId xmlns:a16="http://schemas.microsoft.com/office/drawing/2014/main" id="{D435AB83-5D28-5E41-87D4-0F4F274B1CBD}"/>
              </a:ext>
            </a:extLst>
          </p:cNvPr>
          <p:cNvSpPr/>
          <p:nvPr/>
        </p:nvSpPr>
        <p:spPr>
          <a:xfrm>
            <a:off x="2209800" y="3810000"/>
            <a:ext cx="1485900" cy="914400"/>
          </a:xfrm>
          <a:prstGeom prst="rtTriangle">
            <a:avLst/>
          </a:prstGeom>
          <a:solidFill>
            <a:srgbClr val="FFFF00">
              <a:alpha val="13000"/>
            </a:srgbClr>
          </a:solidFill>
          <a:scene3d>
            <a:camera prst="orthographicFront">
              <a:rot lat="108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3814" name="TextBox 36">
            <a:extLst>
              <a:ext uri="{FF2B5EF4-FFF2-40B4-BE49-F238E27FC236}">
                <a16:creationId xmlns:a16="http://schemas.microsoft.com/office/drawing/2014/main" id="{0374C3A6-398F-5347-99DC-3D136C1FC04E}"/>
              </a:ext>
            </a:extLst>
          </p:cNvPr>
          <p:cNvSpPr txBox="1">
            <a:spLocks noChangeArrowheads="1"/>
          </p:cNvSpPr>
          <p:nvPr/>
        </p:nvSpPr>
        <p:spPr bwMode="auto">
          <a:xfrm>
            <a:off x="2422525" y="2632075"/>
            <a:ext cx="3381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A</a:t>
            </a:r>
          </a:p>
        </p:txBody>
      </p:sp>
      <p:sp>
        <p:nvSpPr>
          <p:cNvPr id="33815" name="TextBox 37">
            <a:extLst>
              <a:ext uri="{FF2B5EF4-FFF2-40B4-BE49-F238E27FC236}">
                <a16:creationId xmlns:a16="http://schemas.microsoft.com/office/drawing/2014/main" id="{4C62F38E-83D6-4C47-A26D-EC3E9F9E9A7F}"/>
              </a:ext>
            </a:extLst>
          </p:cNvPr>
          <p:cNvSpPr txBox="1">
            <a:spLocks noChangeArrowheads="1"/>
          </p:cNvSpPr>
          <p:nvPr/>
        </p:nvSpPr>
        <p:spPr bwMode="auto">
          <a:xfrm>
            <a:off x="3138488" y="3184525"/>
            <a:ext cx="3381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B</a:t>
            </a:r>
          </a:p>
        </p:txBody>
      </p:sp>
      <p:sp>
        <p:nvSpPr>
          <p:cNvPr id="33816" name="TextBox 38">
            <a:extLst>
              <a:ext uri="{FF2B5EF4-FFF2-40B4-BE49-F238E27FC236}">
                <a16:creationId xmlns:a16="http://schemas.microsoft.com/office/drawing/2014/main" id="{AF5382AE-A63F-3E41-B0F3-3BF87F168258}"/>
              </a:ext>
            </a:extLst>
          </p:cNvPr>
          <p:cNvSpPr txBox="1">
            <a:spLocks noChangeArrowheads="1"/>
          </p:cNvSpPr>
          <p:nvPr/>
        </p:nvSpPr>
        <p:spPr bwMode="auto">
          <a:xfrm>
            <a:off x="2773363" y="4321175"/>
            <a:ext cx="3508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C</a:t>
            </a:r>
          </a:p>
        </p:txBody>
      </p:sp>
      <p:pic>
        <p:nvPicPr>
          <p:cNvPr id="2" name="Audio 1">
            <a:hlinkClick r:id="" action="ppaction://media"/>
            <a:extLst>
              <a:ext uri="{FF2B5EF4-FFF2-40B4-BE49-F238E27FC236}">
                <a16:creationId xmlns:a16="http://schemas.microsoft.com/office/drawing/2014/main" id="{C13BBC7D-45DC-5746-8264-1BA9EF3D3FC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35561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
                </p:tgtEl>
              </p:cMediaNode>
            </p:audio>
          </p:childTnLst>
        </p:cTn>
      </p:par>
    </p:tnLst>
    <p:bldLst>
      <p:bldP spid="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a:extLst>
              <a:ext uri="{FF2B5EF4-FFF2-40B4-BE49-F238E27FC236}">
                <a16:creationId xmlns:a16="http://schemas.microsoft.com/office/drawing/2014/main" id="{25EDD286-7109-6E48-9CC1-A623B2CF337A}"/>
              </a:ext>
            </a:extLst>
          </p:cNvPr>
          <p:cNvSpPr>
            <a:spLocks noGrp="1" noChangeArrowheads="1"/>
          </p:cNvSpPr>
          <p:nvPr>
            <p:ph type="title"/>
          </p:nvPr>
        </p:nvSpPr>
        <p:spPr/>
        <p:txBody>
          <a:bodyPr/>
          <a:lstStyle/>
          <a:p>
            <a:r>
              <a:rPr lang="en-US" altLang="en-US">
                <a:ea typeface="ＭＳ Ｐゴシック" panose="020B0600070205080204" pitchFamily="34" charset="-128"/>
              </a:rPr>
              <a:t>Adam Smith, again…</a:t>
            </a:r>
          </a:p>
        </p:txBody>
      </p:sp>
      <p:sp>
        <p:nvSpPr>
          <p:cNvPr id="35842" name="Content Placeholder 2">
            <a:extLst>
              <a:ext uri="{FF2B5EF4-FFF2-40B4-BE49-F238E27FC236}">
                <a16:creationId xmlns:a16="http://schemas.microsoft.com/office/drawing/2014/main" id="{4F6827A1-E400-5A48-B13A-50BB73CACC1A}"/>
              </a:ext>
            </a:extLst>
          </p:cNvPr>
          <p:cNvSpPr>
            <a:spLocks noGrp="1" noChangeArrowheads="1"/>
          </p:cNvSpPr>
          <p:nvPr>
            <p:ph idx="1"/>
          </p:nvPr>
        </p:nvSpPr>
        <p:spPr/>
        <p:txBody>
          <a:bodyPr/>
          <a:lstStyle/>
          <a:p>
            <a:r>
              <a:rPr lang="ja-JP" altLang="en-US">
                <a:ea typeface="ＭＳ Ｐゴシック" panose="020B0600070205080204" pitchFamily="34" charset="-128"/>
              </a:rPr>
              <a:t>“</a:t>
            </a:r>
            <a:r>
              <a:rPr lang="en-US" altLang="ja-JP">
                <a:ea typeface="ＭＳ Ｐゴシック" panose="020B0600070205080204" pitchFamily="34" charset="-128"/>
              </a:rPr>
              <a:t>It is not from the benevolence of the butcher, the brewer, or the baker that we expect our dinner, but from their regard to their own interest.</a:t>
            </a:r>
            <a:r>
              <a:rPr lang="ja-JP" altLang="en-US">
                <a:ea typeface="ＭＳ Ｐゴシック" panose="020B0600070205080204" pitchFamily="34" charset="-128"/>
              </a:rPr>
              <a:t>”</a:t>
            </a:r>
            <a:endParaRPr lang="en-US" altLang="ja-JP">
              <a:ea typeface="ＭＳ Ｐゴシック" panose="020B0600070205080204" pitchFamily="34" charset="-128"/>
            </a:endParaRPr>
          </a:p>
          <a:p>
            <a:endParaRPr lang="en-US" altLang="en-US">
              <a:ea typeface="ＭＳ Ｐゴシック" panose="020B0600070205080204" pitchFamily="34" charset="-128"/>
            </a:endParaRPr>
          </a:p>
        </p:txBody>
      </p:sp>
      <p:pic>
        <p:nvPicPr>
          <p:cNvPr id="2" name="Audio 1">
            <a:hlinkClick r:id="" action="ppaction://media"/>
            <a:extLst>
              <a:ext uri="{FF2B5EF4-FFF2-40B4-BE49-F238E27FC236}">
                <a16:creationId xmlns:a16="http://schemas.microsoft.com/office/drawing/2014/main" id="{F41AA982-9EB2-484E-9E06-2644A2FD63B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2231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4E8F88D2-EB6F-4F40-84E7-58DA7197A9A8}"/>
              </a:ext>
            </a:extLst>
          </p:cNvPr>
          <p:cNvSpPr>
            <a:spLocks noGrp="1" noChangeArrowheads="1"/>
          </p:cNvSpPr>
          <p:nvPr>
            <p:ph type="title"/>
          </p:nvPr>
        </p:nvSpPr>
        <p:spPr/>
        <p:txBody>
          <a:bodyPr/>
          <a:lstStyle/>
          <a:p>
            <a:r>
              <a:rPr lang="en-US" altLang="en-US">
                <a:ea typeface="ＭＳ Ｐゴシック" panose="020B0600070205080204" pitchFamily="34" charset="-128"/>
              </a:rPr>
              <a:t>Pareto efficiency</a:t>
            </a:r>
          </a:p>
        </p:txBody>
      </p:sp>
      <p:sp>
        <p:nvSpPr>
          <p:cNvPr id="17410" name="Content Placeholder 2">
            <a:extLst>
              <a:ext uri="{FF2B5EF4-FFF2-40B4-BE49-F238E27FC236}">
                <a16:creationId xmlns:a16="http://schemas.microsoft.com/office/drawing/2014/main" id="{3C49EA3A-F8DC-364A-AAD4-303DDFF4C165}"/>
              </a:ext>
            </a:extLst>
          </p:cNvPr>
          <p:cNvSpPr>
            <a:spLocks noGrp="1" noChangeArrowheads="1"/>
          </p:cNvSpPr>
          <p:nvPr>
            <p:ph idx="1"/>
          </p:nvPr>
        </p:nvSpPr>
        <p:spPr/>
        <p:txBody>
          <a:bodyPr/>
          <a:lstStyle/>
          <a:p>
            <a:r>
              <a:rPr lang="en-US" altLang="en-US" sz="2800">
                <a:ea typeface="ＭＳ Ｐゴシック" panose="020B0600070205080204" pitchFamily="34" charset="-128"/>
              </a:rPr>
              <a:t>Start with </a:t>
            </a:r>
            <a:r>
              <a:rPr lang="ja-JP" altLang="en-US" sz="2800">
                <a:ea typeface="ＭＳ Ｐゴシック" panose="020B0600070205080204" pitchFamily="34" charset="-128"/>
              </a:rPr>
              <a:t>“</a:t>
            </a:r>
            <a:r>
              <a:rPr lang="en-US" altLang="ja-JP" sz="2800">
                <a:ea typeface="ＭＳ Ｐゴシック" panose="020B0600070205080204" pitchFamily="34" charset="-128"/>
              </a:rPr>
              <a:t>minimal benevolence</a:t>
            </a:r>
            <a:r>
              <a:rPr lang="ja-JP" altLang="en-US" sz="2800">
                <a:ea typeface="ＭＳ Ｐゴシック" panose="020B0600070205080204" pitchFamily="34" charset="-128"/>
              </a:rPr>
              <a:t>”</a:t>
            </a:r>
            <a:r>
              <a:rPr lang="en-US" altLang="ja-JP" sz="2800">
                <a:ea typeface="ＭＳ Ｐゴシック" panose="020B0600070205080204" pitchFamily="34" charset="-128"/>
              </a:rPr>
              <a:t>: other things being equal, it</a:t>
            </a:r>
            <a:r>
              <a:rPr lang="ja-JP" altLang="en-US" sz="2800">
                <a:ea typeface="ＭＳ Ｐゴシック" panose="020B0600070205080204" pitchFamily="34" charset="-128"/>
              </a:rPr>
              <a:t>’</a:t>
            </a:r>
            <a:r>
              <a:rPr lang="en-US" altLang="ja-JP" sz="2800">
                <a:ea typeface="ＭＳ Ｐゴシック" panose="020B0600070205080204" pitchFamily="34" charset="-128"/>
              </a:rPr>
              <a:t>s good if people are better off.</a:t>
            </a:r>
          </a:p>
          <a:p>
            <a:r>
              <a:rPr lang="en-US" altLang="en-US" sz="2800">
                <a:ea typeface="ＭＳ Ｐゴシック" panose="020B0600070205080204" pitchFamily="34" charset="-128"/>
              </a:rPr>
              <a:t>If individual welfare = satisfaction of individual preferences, it</a:t>
            </a:r>
            <a:r>
              <a:rPr lang="ja-JP" altLang="en-US" sz="2800">
                <a:ea typeface="ＭＳ Ｐゴシック" panose="020B0600070205080204" pitchFamily="34" charset="-128"/>
              </a:rPr>
              <a:t>’</a:t>
            </a:r>
            <a:r>
              <a:rPr lang="en-US" altLang="ja-JP" sz="2800">
                <a:ea typeface="ＭＳ Ｐゴシック" panose="020B0600070205080204" pitchFamily="34" charset="-128"/>
              </a:rPr>
              <a:t>s good to satisfy individual preferences (other things being equal).</a:t>
            </a:r>
          </a:p>
          <a:p>
            <a:r>
              <a:rPr lang="en-US" altLang="en-US" sz="2800">
                <a:ea typeface="ＭＳ Ｐゴシック" panose="020B0600070205080204" pitchFamily="34" charset="-128"/>
              </a:rPr>
              <a:t>Pareto improvement: R is an improvement over S if nobody prefers S to R and at least someone prefers R to S.</a:t>
            </a:r>
          </a:p>
          <a:p>
            <a:r>
              <a:rPr lang="en-US" altLang="en-US" sz="2800">
                <a:ea typeface="ＭＳ Ｐゴシック" panose="020B0600070205080204" pitchFamily="34" charset="-128"/>
              </a:rPr>
              <a:t>Pareto optimal: R is optimal if and only if there are no Pareto improvements over R.</a:t>
            </a:r>
          </a:p>
          <a:p>
            <a:endParaRPr lang="en-US" altLang="en-US">
              <a:ea typeface="ＭＳ Ｐゴシック" panose="020B0600070205080204" pitchFamily="34" charset="-128"/>
            </a:endParaRPr>
          </a:p>
          <a:p>
            <a:endParaRPr lang="en-US" altLang="en-US">
              <a:ea typeface="ＭＳ Ｐゴシック" panose="020B0600070205080204" pitchFamily="34" charset="-128"/>
            </a:endParaRPr>
          </a:p>
        </p:txBody>
      </p:sp>
      <p:pic>
        <p:nvPicPr>
          <p:cNvPr id="2" name="Audio 1">
            <a:hlinkClick r:id="" action="ppaction://media"/>
            <a:extLst>
              <a:ext uri="{FF2B5EF4-FFF2-40B4-BE49-F238E27FC236}">
                <a16:creationId xmlns:a16="http://schemas.microsoft.com/office/drawing/2014/main" id="{DCD1D36B-9654-784F-8DF1-E2090D0FBB9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2438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F346B625-B821-4C40-ADDE-6F423A63F01E}"/>
              </a:ext>
            </a:extLst>
          </p:cNvPr>
          <p:cNvSpPr>
            <a:spLocks noGrp="1" noChangeArrowheads="1"/>
          </p:cNvSpPr>
          <p:nvPr>
            <p:ph type="title"/>
          </p:nvPr>
        </p:nvSpPr>
        <p:spPr/>
        <p:txBody>
          <a:bodyPr/>
          <a:lstStyle/>
          <a:p>
            <a:r>
              <a:rPr lang="en-US" altLang="en-US">
                <a:ea typeface="ＭＳ Ｐゴシック" panose="020B0600070205080204" pitchFamily="34" charset="-128"/>
              </a:rPr>
              <a:t>First Fundamental Theorem of Welfare Economics:</a:t>
            </a:r>
          </a:p>
        </p:txBody>
      </p:sp>
      <p:sp>
        <p:nvSpPr>
          <p:cNvPr id="19458" name="Content Placeholder 2">
            <a:extLst>
              <a:ext uri="{FF2B5EF4-FFF2-40B4-BE49-F238E27FC236}">
                <a16:creationId xmlns:a16="http://schemas.microsoft.com/office/drawing/2014/main" id="{0D169774-A470-E640-8882-85FFA04E7732}"/>
              </a:ext>
            </a:extLst>
          </p:cNvPr>
          <p:cNvSpPr>
            <a:spLocks noGrp="1" noChangeArrowheads="1"/>
          </p:cNvSpPr>
          <p:nvPr>
            <p:ph idx="1"/>
          </p:nvPr>
        </p:nvSpPr>
        <p:spPr/>
        <p:txBody>
          <a:bodyPr/>
          <a:lstStyle/>
          <a:p>
            <a:r>
              <a:rPr lang="en-US" altLang="en-US">
                <a:ea typeface="ＭＳ Ｐゴシック" panose="020B0600070205080204" pitchFamily="34" charset="-128"/>
              </a:rPr>
              <a:t>Proof that the allocation resulting from a competitive market is Pareto optimal.</a:t>
            </a:r>
          </a:p>
          <a:p>
            <a:pPr>
              <a:buFontTx/>
              <a:buNone/>
            </a:pPr>
            <a:r>
              <a:rPr lang="en-US" altLang="en-US">
                <a:ea typeface="ＭＳ Ｐゴシック" panose="020B0600070205080204" pitchFamily="34" charset="-128"/>
              </a:rPr>
              <a:t>Less formally:</a:t>
            </a:r>
          </a:p>
          <a:p>
            <a:r>
              <a:rPr lang="en-US" altLang="en-US">
                <a:ea typeface="ＭＳ Ｐゴシック" panose="020B0600070205080204" pitchFamily="34" charset="-128"/>
              </a:rPr>
              <a:t>A. Smith: someone who </a:t>
            </a:r>
            <a:r>
              <a:rPr lang="ja-JP" altLang="en-US">
                <a:ea typeface="ＭＳ Ｐゴシック" panose="020B0600070205080204" pitchFamily="34" charset="-128"/>
              </a:rPr>
              <a:t>“</a:t>
            </a:r>
            <a:r>
              <a:rPr lang="en-US" altLang="ja-JP">
                <a:ea typeface="ＭＳ Ｐゴシック" panose="020B0600070205080204" pitchFamily="34" charset="-128"/>
              </a:rPr>
              <a:t>intends only his own gain</a:t>
            </a:r>
            <a:r>
              <a:rPr lang="ja-JP" altLang="en-US">
                <a:ea typeface="ＭＳ Ｐゴシック" panose="020B0600070205080204" pitchFamily="34" charset="-128"/>
              </a:rPr>
              <a:t>”</a:t>
            </a:r>
            <a:r>
              <a:rPr lang="en-US" altLang="ja-JP">
                <a:ea typeface="ＭＳ Ｐゴシック" panose="020B0600070205080204" pitchFamily="34" charset="-128"/>
              </a:rPr>
              <a:t> is </a:t>
            </a:r>
            <a:r>
              <a:rPr lang="ja-JP" altLang="en-US">
                <a:ea typeface="ＭＳ Ｐゴシック" panose="020B0600070205080204" pitchFamily="34" charset="-128"/>
              </a:rPr>
              <a:t>“</a:t>
            </a:r>
            <a:r>
              <a:rPr lang="en-US" altLang="ja-JP">
                <a:ea typeface="ＭＳ Ｐゴシック" panose="020B0600070205080204" pitchFamily="34" charset="-128"/>
              </a:rPr>
              <a:t>led by an invisible hand to promote an end which was no part of his intention.</a:t>
            </a:r>
            <a:r>
              <a:rPr lang="ja-JP" altLang="en-US">
                <a:ea typeface="ＭＳ Ｐゴシック" panose="020B0600070205080204" pitchFamily="34" charset="-128"/>
              </a:rPr>
              <a:t>”</a:t>
            </a:r>
            <a:endParaRPr lang="en-US" altLang="ja-JP">
              <a:ea typeface="ＭＳ Ｐゴシック" panose="020B0600070205080204" pitchFamily="34" charset="-128"/>
            </a:endParaRPr>
          </a:p>
          <a:p>
            <a:r>
              <a:rPr lang="en-US" altLang="en-US">
                <a:ea typeface="ＭＳ Ｐゴシック" panose="020B0600070205080204" pitchFamily="34" charset="-128"/>
              </a:rPr>
              <a:t>Competitive markets allocate resources efficiently; i.e., in ways that satisfy individual preferences.</a:t>
            </a:r>
          </a:p>
          <a:p>
            <a:pPr>
              <a:buFont typeface="Calibri" panose="020F0502020204030204" pitchFamily="34" charset="0"/>
              <a:buAutoNum type="arabicPeriod"/>
            </a:pPr>
            <a:endParaRPr lang="en-US" altLang="en-US">
              <a:ea typeface="ＭＳ Ｐゴシック" panose="020B0600070205080204" pitchFamily="34" charset="-128"/>
            </a:endParaRPr>
          </a:p>
        </p:txBody>
      </p:sp>
      <p:pic>
        <p:nvPicPr>
          <p:cNvPr id="2" name="Audio 1">
            <a:hlinkClick r:id="" action="ppaction://media"/>
            <a:extLst>
              <a:ext uri="{FF2B5EF4-FFF2-40B4-BE49-F238E27FC236}">
                <a16:creationId xmlns:a16="http://schemas.microsoft.com/office/drawing/2014/main" id="{B1049F04-3CA8-3643-B430-176E23E809A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11090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a:extLst>
              <a:ext uri="{FF2B5EF4-FFF2-40B4-BE49-F238E27FC236}">
                <a16:creationId xmlns:a16="http://schemas.microsoft.com/office/drawing/2014/main" id="{2C2ED1F8-389B-C74E-9790-60566F2E4F7A}"/>
              </a:ext>
            </a:extLst>
          </p:cNvPr>
          <p:cNvSpPr>
            <a:spLocks noGrp="1" noChangeArrowheads="1"/>
          </p:cNvSpPr>
          <p:nvPr>
            <p:ph type="title"/>
          </p:nvPr>
        </p:nvSpPr>
        <p:spPr/>
        <p:txBody>
          <a:bodyPr/>
          <a:lstStyle/>
          <a:p>
            <a:r>
              <a:rPr lang="en-US" altLang="en-US">
                <a:ea typeface="ＭＳ Ｐゴシック" panose="020B0600070205080204" pitchFamily="34" charset="-128"/>
              </a:rPr>
              <a:t>Consumer surplus</a:t>
            </a:r>
          </a:p>
        </p:txBody>
      </p:sp>
      <p:sp>
        <p:nvSpPr>
          <p:cNvPr id="21506" name="Content Placeholder 2">
            <a:extLst>
              <a:ext uri="{FF2B5EF4-FFF2-40B4-BE49-F238E27FC236}">
                <a16:creationId xmlns:a16="http://schemas.microsoft.com/office/drawing/2014/main" id="{787EFEAB-E616-0643-8D7D-2D9DD30A6CAB}"/>
              </a:ext>
            </a:extLst>
          </p:cNvPr>
          <p:cNvSpPr>
            <a:spLocks noGrp="1" noChangeArrowheads="1"/>
          </p:cNvSpPr>
          <p:nvPr>
            <p:ph idx="1"/>
          </p:nvPr>
        </p:nvSpPr>
        <p:spPr/>
        <p:txBody>
          <a:bodyPr/>
          <a:lstStyle/>
          <a:p>
            <a:r>
              <a:rPr lang="en-US" altLang="en-US">
                <a:ea typeface="ＭＳ Ｐゴシック" panose="020B0600070205080204" pitchFamily="34" charset="-128"/>
              </a:rPr>
              <a:t>Livia, Julia and Lucy each have different willingness to pay values (reservation price) for an I-Phone.</a:t>
            </a:r>
          </a:p>
        </p:txBody>
      </p:sp>
      <p:graphicFrame>
        <p:nvGraphicFramePr>
          <p:cNvPr id="4" name="Table 3">
            <a:extLst>
              <a:ext uri="{FF2B5EF4-FFF2-40B4-BE49-F238E27FC236}">
                <a16:creationId xmlns:a16="http://schemas.microsoft.com/office/drawing/2014/main" id="{C249A717-363A-EF41-BDD4-47F836225746}"/>
              </a:ext>
            </a:extLst>
          </p:cNvPr>
          <p:cNvGraphicFramePr>
            <a:graphicFrameLocks noGrp="1"/>
          </p:cNvGraphicFramePr>
          <p:nvPr/>
        </p:nvGraphicFramePr>
        <p:xfrm>
          <a:off x="1524000" y="3352800"/>
          <a:ext cx="6096000" cy="1482724"/>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681">
                <a:tc>
                  <a:txBody>
                    <a:bodyPr/>
                    <a:lstStyle/>
                    <a:p>
                      <a:r>
                        <a:rPr lang="en-US" sz="1800" dirty="0"/>
                        <a:t>Buyer</a:t>
                      </a:r>
                    </a:p>
                  </a:txBody>
                  <a:tcPr marT="45700" marB="45700"/>
                </a:tc>
                <a:tc>
                  <a:txBody>
                    <a:bodyPr/>
                    <a:lstStyle/>
                    <a:p>
                      <a:r>
                        <a:rPr lang="en-US" sz="1800" dirty="0"/>
                        <a:t>Willingness to pay</a:t>
                      </a:r>
                    </a:p>
                  </a:txBody>
                  <a:tcPr marT="45700" marB="45700"/>
                </a:tc>
                <a:extLst>
                  <a:ext uri="{0D108BD9-81ED-4DB2-BD59-A6C34878D82A}">
                    <a16:rowId xmlns:a16="http://schemas.microsoft.com/office/drawing/2014/main" val="10000"/>
                  </a:ext>
                </a:extLst>
              </a:tr>
              <a:tr h="370681">
                <a:tc>
                  <a:txBody>
                    <a:bodyPr/>
                    <a:lstStyle/>
                    <a:p>
                      <a:r>
                        <a:rPr lang="en-US" sz="1800" dirty="0"/>
                        <a:t>Livia</a:t>
                      </a:r>
                    </a:p>
                  </a:txBody>
                  <a:tcPr marT="45700" marB="45700"/>
                </a:tc>
                <a:tc>
                  <a:txBody>
                    <a:bodyPr/>
                    <a:lstStyle/>
                    <a:p>
                      <a:r>
                        <a:rPr lang="en-US" sz="1800" dirty="0"/>
                        <a:t>$750</a:t>
                      </a:r>
                    </a:p>
                  </a:txBody>
                  <a:tcPr marT="45700" marB="45700"/>
                </a:tc>
                <a:extLst>
                  <a:ext uri="{0D108BD9-81ED-4DB2-BD59-A6C34878D82A}">
                    <a16:rowId xmlns:a16="http://schemas.microsoft.com/office/drawing/2014/main" val="10001"/>
                  </a:ext>
                </a:extLst>
              </a:tr>
              <a:tr h="370681">
                <a:tc>
                  <a:txBody>
                    <a:bodyPr/>
                    <a:lstStyle/>
                    <a:p>
                      <a:r>
                        <a:rPr lang="en-US" sz="1800" dirty="0"/>
                        <a:t>Julia</a:t>
                      </a:r>
                    </a:p>
                  </a:txBody>
                  <a:tcPr marT="45700" marB="45700"/>
                </a:tc>
                <a:tc>
                  <a:txBody>
                    <a:bodyPr/>
                    <a:lstStyle/>
                    <a:p>
                      <a:r>
                        <a:rPr lang="en-US" sz="1800" dirty="0"/>
                        <a:t>$650</a:t>
                      </a:r>
                    </a:p>
                  </a:txBody>
                  <a:tcPr marT="45700" marB="45700"/>
                </a:tc>
                <a:extLst>
                  <a:ext uri="{0D108BD9-81ED-4DB2-BD59-A6C34878D82A}">
                    <a16:rowId xmlns:a16="http://schemas.microsoft.com/office/drawing/2014/main" val="10002"/>
                  </a:ext>
                </a:extLst>
              </a:tr>
              <a:tr h="370681">
                <a:tc>
                  <a:txBody>
                    <a:bodyPr/>
                    <a:lstStyle/>
                    <a:p>
                      <a:r>
                        <a:rPr lang="en-US" sz="1800" dirty="0"/>
                        <a:t>Lucy</a:t>
                      </a:r>
                    </a:p>
                  </a:txBody>
                  <a:tcPr marT="45700" marB="45700"/>
                </a:tc>
                <a:tc>
                  <a:txBody>
                    <a:bodyPr/>
                    <a:lstStyle/>
                    <a:p>
                      <a:r>
                        <a:rPr lang="en-US" sz="1800" dirty="0"/>
                        <a:t>$550</a:t>
                      </a:r>
                    </a:p>
                  </a:txBody>
                  <a:tcPr marT="45700" marB="45700"/>
                </a:tc>
                <a:extLst>
                  <a:ext uri="{0D108BD9-81ED-4DB2-BD59-A6C34878D82A}">
                    <a16:rowId xmlns:a16="http://schemas.microsoft.com/office/drawing/2014/main" val="10003"/>
                  </a:ext>
                </a:extLst>
              </a:tr>
            </a:tbl>
          </a:graphicData>
        </a:graphic>
      </p:graphicFrame>
      <p:pic>
        <p:nvPicPr>
          <p:cNvPr id="2" name="Audio 1">
            <a:hlinkClick r:id="" action="ppaction://media"/>
            <a:extLst>
              <a:ext uri="{FF2B5EF4-FFF2-40B4-BE49-F238E27FC236}">
                <a16:creationId xmlns:a16="http://schemas.microsoft.com/office/drawing/2014/main" id="{7532170F-2A84-7547-909B-3AEE176EA91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13992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5A16AECF-4899-9442-A5C0-73AF1A933B72}"/>
              </a:ext>
            </a:extLst>
          </p:cNvPr>
          <p:cNvSpPr>
            <a:spLocks noGrp="1" noChangeArrowheads="1"/>
          </p:cNvSpPr>
          <p:nvPr>
            <p:ph type="title"/>
          </p:nvPr>
        </p:nvSpPr>
        <p:spPr/>
        <p:txBody>
          <a:bodyPr/>
          <a:lstStyle/>
          <a:p>
            <a:r>
              <a:rPr lang="en-US" altLang="en-US">
                <a:ea typeface="ＭＳ Ｐゴシック" panose="020B0600070205080204" pitchFamily="34" charset="-128"/>
              </a:rPr>
              <a:t>Demand </a:t>
            </a:r>
            <a:r>
              <a:rPr lang="ja-JP" altLang="en-US">
                <a:ea typeface="ＭＳ Ｐゴシック" panose="020B0600070205080204" pitchFamily="34" charset="-128"/>
              </a:rPr>
              <a:t>”</a:t>
            </a:r>
            <a:r>
              <a:rPr lang="en-US" altLang="ja-JP">
                <a:ea typeface="ＭＳ Ｐゴシック" panose="020B0600070205080204" pitchFamily="34" charset="-128"/>
              </a:rPr>
              <a:t>curve</a:t>
            </a:r>
            <a:r>
              <a:rPr lang="ja-JP" altLang="en-US">
                <a:ea typeface="ＭＳ Ｐゴシック" panose="020B0600070205080204" pitchFamily="34" charset="-128"/>
              </a:rPr>
              <a:t>”</a:t>
            </a:r>
            <a:r>
              <a:rPr lang="en-US" altLang="ja-JP">
                <a:ea typeface="ＭＳ Ｐゴシック" panose="020B0600070205080204" pitchFamily="34" charset="-128"/>
              </a:rPr>
              <a:t> for I-phone</a:t>
            </a:r>
            <a:endParaRPr lang="en-US" altLang="en-US">
              <a:ea typeface="ＭＳ Ｐゴシック" panose="020B0600070205080204" pitchFamily="34" charset="-128"/>
            </a:endParaRPr>
          </a:p>
        </p:txBody>
      </p:sp>
      <p:sp>
        <p:nvSpPr>
          <p:cNvPr id="23554" name="AutoShape 10" descr="https://docs.google.com/drawings/u/0/d/sz8wUnkDdCJyfifaSziuHCg/image?w=602&amp;h=232&amp;rev=141&amp;ac=1">
            <a:extLst>
              <a:ext uri="{FF2B5EF4-FFF2-40B4-BE49-F238E27FC236}">
                <a16:creationId xmlns:a16="http://schemas.microsoft.com/office/drawing/2014/main" id="{E5B05A3B-8452-C54A-822A-635F17A0A066}"/>
              </a:ext>
            </a:extLst>
          </p:cNvPr>
          <p:cNvSpPr>
            <a:spLocks noGrp="1" noChangeAspect="1" noChangeArrowheads="1"/>
          </p:cNvSpPr>
          <p:nvPr>
            <p:ph idx="1"/>
          </p:nvPr>
        </p:nvSpPr>
        <p:spPr/>
        <p:txBody>
          <a:bodyPr/>
          <a:lstStyle/>
          <a:p>
            <a:endParaRPr lang="en-US" altLang="en-US">
              <a:ea typeface="ＭＳ Ｐゴシック" panose="020B0600070205080204" pitchFamily="34" charset="-128"/>
            </a:endParaRPr>
          </a:p>
        </p:txBody>
      </p:sp>
      <p:cxnSp>
        <p:nvCxnSpPr>
          <p:cNvPr id="22" name="Straight Connector 21">
            <a:extLst>
              <a:ext uri="{FF2B5EF4-FFF2-40B4-BE49-F238E27FC236}">
                <a16:creationId xmlns:a16="http://schemas.microsoft.com/office/drawing/2014/main" id="{FB9162CD-CE91-1A4C-A7AA-FD88D575EB30}"/>
              </a:ext>
            </a:extLst>
          </p:cNvPr>
          <p:cNvCxnSpPr>
            <a:cxnSpLocks/>
          </p:cNvCxnSpPr>
          <p:nvPr/>
        </p:nvCxnSpPr>
        <p:spPr>
          <a:xfrm>
            <a:off x="2209800" y="2286000"/>
            <a:ext cx="0" cy="3048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BAAD68B-83EB-BF4D-BE25-C7CB51627647}"/>
              </a:ext>
            </a:extLst>
          </p:cNvPr>
          <p:cNvCxnSpPr/>
          <p:nvPr/>
        </p:nvCxnSpPr>
        <p:spPr>
          <a:xfrm>
            <a:off x="2209800" y="5334000"/>
            <a:ext cx="3429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C22B6C7-65CE-7743-A170-F538E809DCE2}"/>
              </a:ext>
            </a:extLst>
          </p:cNvPr>
          <p:cNvCxnSpPr/>
          <p:nvPr/>
        </p:nvCxnSpPr>
        <p:spPr>
          <a:xfrm>
            <a:off x="2209800" y="2819400"/>
            <a:ext cx="990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D3C9A1A-210A-1641-BF5E-9550E8BCC2A9}"/>
              </a:ext>
            </a:extLst>
          </p:cNvPr>
          <p:cNvCxnSpPr/>
          <p:nvPr/>
        </p:nvCxnSpPr>
        <p:spPr>
          <a:xfrm>
            <a:off x="3200400" y="2819400"/>
            <a:ext cx="0" cy="838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58141A3-64DD-F745-9627-413B2E555838}"/>
              </a:ext>
            </a:extLst>
          </p:cNvPr>
          <p:cNvCxnSpPr/>
          <p:nvPr/>
        </p:nvCxnSpPr>
        <p:spPr>
          <a:xfrm>
            <a:off x="3200400" y="3657600"/>
            <a:ext cx="838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FBB16C8-7E0F-5E49-9C3B-92DBD886FCD5}"/>
              </a:ext>
            </a:extLst>
          </p:cNvPr>
          <p:cNvCxnSpPr/>
          <p:nvPr/>
        </p:nvCxnSpPr>
        <p:spPr>
          <a:xfrm>
            <a:off x="4038600" y="3657600"/>
            <a:ext cx="0" cy="838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A514E1A-2A85-8A41-B314-15E0696291A8}"/>
              </a:ext>
            </a:extLst>
          </p:cNvPr>
          <p:cNvCxnSpPr>
            <a:cxnSpLocks/>
          </p:cNvCxnSpPr>
          <p:nvPr/>
        </p:nvCxnSpPr>
        <p:spPr>
          <a:xfrm>
            <a:off x="4038600" y="4495800"/>
            <a:ext cx="990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F2A0ECF-DFE5-D747-8764-60D117D93D12}"/>
              </a:ext>
            </a:extLst>
          </p:cNvPr>
          <p:cNvCxnSpPr/>
          <p:nvPr/>
        </p:nvCxnSpPr>
        <p:spPr>
          <a:xfrm>
            <a:off x="5029200" y="4495800"/>
            <a:ext cx="0" cy="838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ACDC0A4-4AB1-4443-8680-EF794A4C19F7}"/>
              </a:ext>
            </a:extLst>
          </p:cNvPr>
          <p:cNvCxnSpPr/>
          <p:nvPr/>
        </p:nvCxnSpPr>
        <p:spPr>
          <a:xfrm>
            <a:off x="3200400" y="3810000"/>
            <a:ext cx="0" cy="13716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3" name="Straight Connector 42">
            <a:extLst>
              <a:ext uri="{FF2B5EF4-FFF2-40B4-BE49-F238E27FC236}">
                <a16:creationId xmlns:a16="http://schemas.microsoft.com/office/drawing/2014/main" id="{4C481F66-1A91-944F-9663-C181A4804D50}"/>
              </a:ext>
            </a:extLst>
          </p:cNvPr>
          <p:cNvCxnSpPr/>
          <p:nvPr/>
        </p:nvCxnSpPr>
        <p:spPr>
          <a:xfrm>
            <a:off x="4038600" y="4648200"/>
            <a:ext cx="0" cy="5334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565" name="TextBox 43">
            <a:extLst>
              <a:ext uri="{FF2B5EF4-FFF2-40B4-BE49-F238E27FC236}">
                <a16:creationId xmlns:a16="http://schemas.microsoft.com/office/drawing/2014/main" id="{A778233E-3803-484A-8FAC-EE342C79E6F2}"/>
              </a:ext>
            </a:extLst>
          </p:cNvPr>
          <p:cNvSpPr txBox="1">
            <a:spLocks noChangeArrowheads="1"/>
          </p:cNvSpPr>
          <p:nvPr/>
        </p:nvSpPr>
        <p:spPr bwMode="auto">
          <a:xfrm>
            <a:off x="2971800" y="5334000"/>
            <a:ext cx="4419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1            2              3    Quantity (phones)</a:t>
            </a:r>
          </a:p>
        </p:txBody>
      </p:sp>
      <p:sp>
        <p:nvSpPr>
          <p:cNvPr id="23566" name="TextBox 44">
            <a:extLst>
              <a:ext uri="{FF2B5EF4-FFF2-40B4-BE49-F238E27FC236}">
                <a16:creationId xmlns:a16="http://schemas.microsoft.com/office/drawing/2014/main" id="{6919B9CC-7608-C54F-A056-7BDA4919BB92}"/>
              </a:ext>
            </a:extLst>
          </p:cNvPr>
          <p:cNvSpPr txBox="1">
            <a:spLocks noChangeArrowheads="1"/>
          </p:cNvSpPr>
          <p:nvPr/>
        </p:nvSpPr>
        <p:spPr bwMode="auto">
          <a:xfrm>
            <a:off x="609600" y="2590800"/>
            <a:ext cx="178435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Price       $750</a:t>
            </a:r>
          </a:p>
          <a:p>
            <a:pPr>
              <a:spcBef>
                <a:spcPct val="0"/>
              </a:spcBef>
              <a:buFontTx/>
              <a:buNone/>
            </a:pPr>
            <a:r>
              <a:rPr lang="en-US" altLang="en-US" sz="1800">
                <a:latin typeface="Arial" panose="020B0604020202020204" pitchFamily="34" charset="0"/>
              </a:rPr>
              <a:t>(per</a:t>
            </a:r>
          </a:p>
          <a:p>
            <a:pPr>
              <a:spcBef>
                <a:spcPct val="0"/>
              </a:spcBef>
              <a:buFontTx/>
              <a:buNone/>
            </a:pPr>
            <a:r>
              <a:rPr lang="en-US" altLang="en-US" sz="1800">
                <a:latin typeface="Arial" panose="020B0604020202020204" pitchFamily="34" charset="0"/>
              </a:rPr>
              <a:t>Phone)</a:t>
            </a:r>
          </a:p>
          <a:p>
            <a:pPr>
              <a:spcBef>
                <a:spcPct val="0"/>
              </a:spcBef>
              <a:buFontTx/>
              <a:buNone/>
            </a:pPr>
            <a:r>
              <a:rPr lang="en-US" altLang="en-US" sz="1800">
                <a:latin typeface="Arial" panose="020B0604020202020204" pitchFamily="34" charset="0"/>
              </a:rPr>
              <a:t>	 $650</a:t>
            </a:r>
          </a:p>
          <a:p>
            <a:pPr>
              <a:spcBef>
                <a:spcPct val="0"/>
              </a:spcBef>
              <a:buFontTx/>
              <a:buNone/>
            </a:pPr>
            <a:endParaRPr lang="en-US" altLang="en-US" sz="1800">
              <a:latin typeface="Arial" panose="020B0604020202020204" pitchFamily="34" charset="0"/>
            </a:endParaRP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$550</a:t>
            </a:r>
          </a:p>
          <a:p>
            <a:pPr>
              <a:spcBef>
                <a:spcPct val="0"/>
              </a:spcBef>
              <a:buFontTx/>
              <a:buNone/>
            </a:pPr>
            <a:endParaRPr lang="en-US" altLang="en-US" sz="1800">
              <a:latin typeface="Arial" panose="020B0604020202020204" pitchFamily="34" charset="0"/>
            </a:endParaRPr>
          </a:p>
        </p:txBody>
      </p:sp>
      <p:sp>
        <p:nvSpPr>
          <p:cNvPr id="23567" name="TextBox 45">
            <a:extLst>
              <a:ext uri="{FF2B5EF4-FFF2-40B4-BE49-F238E27FC236}">
                <a16:creationId xmlns:a16="http://schemas.microsoft.com/office/drawing/2014/main" id="{3AF02535-0393-CF46-88D1-C1BCF6B1920D}"/>
              </a:ext>
            </a:extLst>
          </p:cNvPr>
          <p:cNvSpPr txBox="1">
            <a:spLocks noChangeArrowheads="1"/>
          </p:cNvSpPr>
          <p:nvPr/>
        </p:nvSpPr>
        <p:spPr bwMode="auto">
          <a:xfrm>
            <a:off x="5029200" y="4648200"/>
            <a:ext cx="11207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 Demand</a:t>
            </a:r>
          </a:p>
        </p:txBody>
      </p:sp>
      <p:sp>
        <p:nvSpPr>
          <p:cNvPr id="48" name="Rectangle 47">
            <a:extLst>
              <a:ext uri="{FF2B5EF4-FFF2-40B4-BE49-F238E27FC236}">
                <a16:creationId xmlns:a16="http://schemas.microsoft.com/office/drawing/2014/main" id="{3A71D91B-95A6-0C44-8630-3332F831A74A}"/>
              </a:ext>
            </a:extLst>
          </p:cNvPr>
          <p:cNvSpPr/>
          <p:nvPr/>
        </p:nvSpPr>
        <p:spPr>
          <a:xfrm>
            <a:off x="2209800" y="2819400"/>
            <a:ext cx="990600" cy="4572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49" name="Rectangle 48">
            <a:extLst>
              <a:ext uri="{FF2B5EF4-FFF2-40B4-BE49-F238E27FC236}">
                <a16:creationId xmlns:a16="http://schemas.microsoft.com/office/drawing/2014/main" id="{45EC6DB2-1374-3446-AD8A-19A62FAF8412}"/>
              </a:ext>
            </a:extLst>
          </p:cNvPr>
          <p:cNvSpPr>
            <a:spLocks noChangeArrowheads="1"/>
          </p:cNvSpPr>
          <p:nvPr/>
        </p:nvSpPr>
        <p:spPr bwMode="auto">
          <a:xfrm>
            <a:off x="2209800" y="3276600"/>
            <a:ext cx="990600" cy="762000"/>
          </a:xfrm>
          <a:prstGeom prst="rect">
            <a:avLst/>
          </a:prstGeom>
          <a:solidFill>
            <a:srgbClr val="DAEDEF"/>
          </a:solidFill>
          <a:ln w="9525">
            <a:solidFill>
              <a:srgbClr val="000000"/>
            </a:solidFill>
            <a:miter lim="800000"/>
            <a:headEnd/>
            <a:tailEnd/>
          </a:ln>
          <a:effectLst>
            <a:outerShdw blurRad="40000" dist="20000" dir="5400000" rotWithShape="0">
              <a:srgbClr val="808080">
                <a:alpha val="37999"/>
              </a:srgbClr>
            </a:outerShdw>
          </a:effectLst>
        </p:spPr>
        <p:txBody>
          <a:bodyPr anchor="ctr"/>
          <a:lstStyle/>
          <a:p>
            <a:pPr algn="ctr">
              <a:defRPr/>
            </a:pPr>
            <a:endParaRPr lang="en-US">
              <a:solidFill>
                <a:schemeClr val="dk1"/>
              </a:solidFill>
              <a:latin typeface="+mn-lt"/>
              <a:ea typeface="+mn-ea"/>
            </a:endParaRPr>
          </a:p>
        </p:txBody>
      </p:sp>
      <p:sp>
        <p:nvSpPr>
          <p:cNvPr id="50" name="Rectangle 49">
            <a:extLst>
              <a:ext uri="{FF2B5EF4-FFF2-40B4-BE49-F238E27FC236}">
                <a16:creationId xmlns:a16="http://schemas.microsoft.com/office/drawing/2014/main" id="{639E3817-A5BD-0844-A47C-88F141194362}"/>
              </a:ext>
            </a:extLst>
          </p:cNvPr>
          <p:cNvSpPr>
            <a:spLocks noChangeArrowheads="1"/>
          </p:cNvSpPr>
          <p:nvPr/>
        </p:nvSpPr>
        <p:spPr bwMode="auto">
          <a:xfrm>
            <a:off x="3200400" y="3657600"/>
            <a:ext cx="838200" cy="381000"/>
          </a:xfrm>
          <a:prstGeom prst="rect">
            <a:avLst/>
          </a:prstGeom>
          <a:gradFill rotWithShape="1">
            <a:gsLst>
              <a:gs pos="0">
                <a:srgbClr val="E9E9F7"/>
              </a:gs>
              <a:gs pos="64999">
                <a:srgbClr val="C5C5E9"/>
              </a:gs>
              <a:gs pos="100000">
                <a:srgbClr val="ACACE1"/>
              </a:gs>
            </a:gsLst>
            <a:lin ang="5400000" scaled="1"/>
          </a:gradFill>
          <a:ln w="9525">
            <a:solidFill>
              <a:srgbClr val="292989"/>
            </a:solidFill>
            <a:miter lim="800000"/>
            <a:headEnd/>
            <a:tailEnd/>
          </a:ln>
          <a:effectLst>
            <a:outerShdw blurRad="40000" dist="20000" dir="5400000" rotWithShape="0">
              <a:srgbClr val="808080">
                <a:alpha val="37999"/>
              </a:srgbClr>
            </a:outerShdw>
          </a:effectLst>
        </p:spPr>
        <p:txBody>
          <a:bodyPr anchor="ctr"/>
          <a:lstStyle/>
          <a:p>
            <a:pPr algn="ctr">
              <a:defRPr/>
            </a:pPr>
            <a:endParaRPr lang="en-US">
              <a:solidFill>
                <a:schemeClr val="dk1"/>
              </a:solidFill>
              <a:latin typeface="+mn-lt"/>
              <a:ea typeface="+mn-ea"/>
            </a:endParaRPr>
          </a:p>
        </p:txBody>
      </p:sp>
      <p:pic>
        <p:nvPicPr>
          <p:cNvPr id="2" name="Audio 1">
            <a:hlinkClick r:id="" action="ppaction://media"/>
            <a:extLst>
              <a:ext uri="{FF2B5EF4-FFF2-40B4-BE49-F238E27FC236}">
                <a16:creationId xmlns:a16="http://schemas.microsoft.com/office/drawing/2014/main" id="{4EDCDE56-85A1-A04B-BFEC-92D83E0292B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2299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48" grpId="0" animBg="1"/>
      <p:bldP spid="49" grpId="0" animBg="1"/>
      <p:bldP spid="5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691E0A9C-6B22-0643-A0A7-D4876CE59755}"/>
              </a:ext>
            </a:extLst>
          </p:cNvPr>
          <p:cNvSpPr>
            <a:spLocks noGrp="1" noChangeArrowheads="1"/>
          </p:cNvSpPr>
          <p:nvPr>
            <p:ph type="title"/>
          </p:nvPr>
        </p:nvSpPr>
        <p:spPr/>
        <p:txBody>
          <a:bodyPr/>
          <a:lstStyle/>
          <a:p>
            <a:r>
              <a:rPr lang="en-US" altLang="en-US" sz="3600">
                <a:ea typeface="ＭＳ Ｐゴシック" panose="020B0600070205080204" pitchFamily="34" charset="-128"/>
              </a:rPr>
              <a:t>Consumer surplus with </a:t>
            </a:r>
            <a:r>
              <a:rPr lang="en-US" altLang="en-US" sz="3600" i="1">
                <a:ea typeface="ＭＳ Ｐゴシック" panose="020B0600070205080204" pitchFamily="34" charset="-128"/>
              </a:rPr>
              <a:t>lots </a:t>
            </a:r>
            <a:r>
              <a:rPr lang="en-US" altLang="en-US" sz="3600">
                <a:ea typeface="ＭＳ Ｐゴシック" panose="020B0600070205080204" pitchFamily="34" charset="-128"/>
              </a:rPr>
              <a:t>of buyers and a </a:t>
            </a:r>
            <a:r>
              <a:rPr lang="en-US" altLang="en-US" sz="3600" i="1">
                <a:ea typeface="ＭＳ Ｐゴシック" panose="020B0600070205080204" pitchFamily="34" charset="-128"/>
              </a:rPr>
              <a:t>smooth </a:t>
            </a:r>
            <a:r>
              <a:rPr lang="en-US" altLang="en-US" sz="3600">
                <a:ea typeface="ＭＳ Ｐゴシック" panose="020B0600070205080204" pitchFamily="34" charset="-128"/>
              </a:rPr>
              <a:t>demand </a:t>
            </a:r>
            <a:r>
              <a:rPr lang="ja-JP" altLang="en-US" sz="3600">
                <a:ea typeface="ＭＳ Ｐゴシック" panose="020B0600070205080204" pitchFamily="34" charset="-128"/>
              </a:rPr>
              <a:t>”</a:t>
            </a:r>
            <a:r>
              <a:rPr lang="en-US" altLang="ja-JP" sz="3600">
                <a:ea typeface="ＭＳ Ｐゴシック" panose="020B0600070205080204" pitchFamily="34" charset="-128"/>
              </a:rPr>
              <a:t>curve</a:t>
            </a:r>
            <a:r>
              <a:rPr lang="ja-JP" altLang="en-US" sz="3600">
                <a:ea typeface="ＭＳ Ｐゴシック" panose="020B0600070205080204" pitchFamily="34" charset="-128"/>
              </a:rPr>
              <a:t>”</a:t>
            </a:r>
            <a:endParaRPr lang="en-US" altLang="en-US" sz="3600">
              <a:ea typeface="ＭＳ Ｐゴシック" panose="020B0600070205080204" pitchFamily="34" charset="-128"/>
            </a:endParaRPr>
          </a:p>
        </p:txBody>
      </p:sp>
      <p:sp>
        <p:nvSpPr>
          <p:cNvPr id="25602" name="Content Placeholder 2">
            <a:extLst>
              <a:ext uri="{FF2B5EF4-FFF2-40B4-BE49-F238E27FC236}">
                <a16:creationId xmlns:a16="http://schemas.microsoft.com/office/drawing/2014/main" id="{4968567D-7CC5-2640-AE4F-C49439D22447}"/>
              </a:ext>
            </a:extLst>
          </p:cNvPr>
          <p:cNvSpPr>
            <a:spLocks noGrp="1" noChangeArrowheads="1"/>
          </p:cNvSpPr>
          <p:nvPr>
            <p:ph idx="1"/>
          </p:nvPr>
        </p:nvSpPr>
        <p:spPr/>
        <p:txBody>
          <a:bodyPr/>
          <a:lstStyle/>
          <a:p>
            <a:endParaRPr lang="en-US" altLang="en-US">
              <a:ea typeface="ＭＳ Ｐゴシック" panose="020B0600070205080204" pitchFamily="34" charset="-128"/>
            </a:endParaRPr>
          </a:p>
        </p:txBody>
      </p:sp>
      <p:cxnSp>
        <p:nvCxnSpPr>
          <p:cNvPr id="5" name="Straight Connector 4">
            <a:extLst>
              <a:ext uri="{FF2B5EF4-FFF2-40B4-BE49-F238E27FC236}">
                <a16:creationId xmlns:a16="http://schemas.microsoft.com/office/drawing/2014/main" id="{70F81190-6AFA-E343-B680-1EC5D14270E5}"/>
              </a:ext>
            </a:extLst>
          </p:cNvPr>
          <p:cNvCxnSpPr>
            <a:cxnSpLocks/>
          </p:cNvCxnSpPr>
          <p:nvPr/>
        </p:nvCxnSpPr>
        <p:spPr>
          <a:xfrm>
            <a:off x="2590800" y="2514600"/>
            <a:ext cx="0" cy="2514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00B4E27-827D-194E-8A8A-735833D3D29C}"/>
              </a:ext>
            </a:extLst>
          </p:cNvPr>
          <p:cNvCxnSpPr/>
          <p:nvPr/>
        </p:nvCxnSpPr>
        <p:spPr>
          <a:xfrm>
            <a:off x="2590800" y="5029200"/>
            <a:ext cx="2895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075F462-AAB9-7148-A6EF-6A30D120E238}"/>
              </a:ext>
            </a:extLst>
          </p:cNvPr>
          <p:cNvCxnSpPr/>
          <p:nvPr/>
        </p:nvCxnSpPr>
        <p:spPr>
          <a:xfrm>
            <a:off x="2590800" y="2895600"/>
            <a:ext cx="2514600" cy="1752600"/>
          </a:xfrm>
          <a:prstGeom prst="line">
            <a:avLst/>
          </a:prstGeom>
        </p:spPr>
        <p:style>
          <a:lnRef idx="1">
            <a:schemeClr val="accent1"/>
          </a:lnRef>
          <a:fillRef idx="0">
            <a:schemeClr val="accent1"/>
          </a:fillRef>
          <a:effectRef idx="0">
            <a:schemeClr val="accent1"/>
          </a:effectRef>
          <a:fontRef idx="minor">
            <a:schemeClr val="tx1"/>
          </a:fontRef>
        </p:style>
      </p:cxnSp>
      <p:sp>
        <p:nvSpPr>
          <p:cNvPr id="25606" name="TextBox 10">
            <a:extLst>
              <a:ext uri="{FF2B5EF4-FFF2-40B4-BE49-F238E27FC236}">
                <a16:creationId xmlns:a16="http://schemas.microsoft.com/office/drawing/2014/main" id="{A6C0ACAC-6889-854B-A878-1282B53A46E9}"/>
              </a:ext>
            </a:extLst>
          </p:cNvPr>
          <p:cNvSpPr txBox="1">
            <a:spLocks noChangeArrowheads="1"/>
          </p:cNvSpPr>
          <p:nvPr/>
        </p:nvSpPr>
        <p:spPr bwMode="auto">
          <a:xfrm>
            <a:off x="3294063" y="5029200"/>
            <a:ext cx="28781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 Q</a:t>
            </a:r>
            <a:r>
              <a:rPr lang="en-US" altLang="en-US" sz="1100">
                <a:latin typeface="Arial" panose="020B0604020202020204" pitchFamily="34" charset="0"/>
              </a:rPr>
              <a:t>0</a:t>
            </a:r>
            <a:r>
              <a:rPr lang="en-US" altLang="en-US" sz="1800">
                <a:latin typeface="Arial" panose="020B0604020202020204" pitchFamily="34" charset="0"/>
              </a:rPr>
              <a:t>                                Q</a:t>
            </a:r>
          </a:p>
        </p:txBody>
      </p:sp>
      <p:sp>
        <p:nvSpPr>
          <p:cNvPr id="25607" name="TextBox 11">
            <a:extLst>
              <a:ext uri="{FF2B5EF4-FFF2-40B4-BE49-F238E27FC236}">
                <a16:creationId xmlns:a16="http://schemas.microsoft.com/office/drawing/2014/main" id="{894C1025-2D64-1447-A469-BD5C5268514D}"/>
              </a:ext>
            </a:extLst>
          </p:cNvPr>
          <p:cNvSpPr txBox="1">
            <a:spLocks noChangeArrowheads="1"/>
          </p:cNvSpPr>
          <p:nvPr/>
        </p:nvSpPr>
        <p:spPr bwMode="auto">
          <a:xfrm>
            <a:off x="654050" y="2644775"/>
            <a:ext cx="201295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P                $1000</a:t>
            </a:r>
          </a:p>
          <a:p>
            <a:pPr>
              <a:spcBef>
                <a:spcPct val="0"/>
              </a:spcBef>
              <a:buFontTx/>
              <a:buNone/>
            </a:pPr>
            <a:endParaRPr lang="en-US" altLang="en-US" sz="1800">
              <a:latin typeface="Arial" panose="020B0604020202020204" pitchFamily="34" charset="0"/>
            </a:endParaRP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$699</a:t>
            </a:r>
          </a:p>
          <a:p>
            <a:pPr>
              <a:spcBef>
                <a:spcPct val="0"/>
              </a:spcBef>
              <a:buFontTx/>
              <a:buNone/>
            </a:pPr>
            <a:endParaRPr lang="en-US" altLang="en-US" sz="1800">
              <a:latin typeface="Arial" panose="020B0604020202020204" pitchFamily="34" charset="0"/>
            </a:endParaRPr>
          </a:p>
          <a:p>
            <a:pPr>
              <a:spcBef>
                <a:spcPct val="0"/>
              </a:spcBef>
              <a:buFontTx/>
              <a:buNone/>
            </a:pPr>
            <a:endParaRPr lang="en-US" altLang="en-US" sz="1800">
              <a:latin typeface="Arial" panose="020B0604020202020204" pitchFamily="34" charset="0"/>
            </a:endParaRP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$100</a:t>
            </a:r>
          </a:p>
        </p:txBody>
      </p:sp>
      <p:cxnSp>
        <p:nvCxnSpPr>
          <p:cNvPr id="14" name="Straight Connector 13">
            <a:extLst>
              <a:ext uri="{FF2B5EF4-FFF2-40B4-BE49-F238E27FC236}">
                <a16:creationId xmlns:a16="http://schemas.microsoft.com/office/drawing/2014/main" id="{9BD98D2C-D597-D34A-B24F-04CC828865EE}"/>
              </a:ext>
            </a:extLst>
          </p:cNvPr>
          <p:cNvCxnSpPr/>
          <p:nvPr/>
        </p:nvCxnSpPr>
        <p:spPr>
          <a:xfrm>
            <a:off x="2590800" y="3657600"/>
            <a:ext cx="1066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34F2227-1533-0742-9906-4CEDC0FCE20B}"/>
              </a:ext>
            </a:extLst>
          </p:cNvPr>
          <p:cNvCxnSpPr/>
          <p:nvPr/>
        </p:nvCxnSpPr>
        <p:spPr>
          <a:xfrm>
            <a:off x="3657600" y="3733800"/>
            <a:ext cx="0" cy="12954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Right Triangle 18">
            <a:extLst>
              <a:ext uri="{FF2B5EF4-FFF2-40B4-BE49-F238E27FC236}">
                <a16:creationId xmlns:a16="http://schemas.microsoft.com/office/drawing/2014/main" id="{226FC580-70E7-5E4A-B27F-1C09FCA48CE4}"/>
              </a:ext>
            </a:extLst>
          </p:cNvPr>
          <p:cNvSpPr/>
          <p:nvPr/>
        </p:nvSpPr>
        <p:spPr>
          <a:xfrm>
            <a:off x="2590800" y="2895600"/>
            <a:ext cx="1066800" cy="762000"/>
          </a:xfrm>
          <a:prstGeom prst="rtTriangl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611" name="TextBox 19">
            <a:extLst>
              <a:ext uri="{FF2B5EF4-FFF2-40B4-BE49-F238E27FC236}">
                <a16:creationId xmlns:a16="http://schemas.microsoft.com/office/drawing/2014/main" id="{81F67474-E12F-8943-A0C8-47EACE13C24E}"/>
              </a:ext>
            </a:extLst>
          </p:cNvPr>
          <p:cNvSpPr txBox="1">
            <a:spLocks noChangeArrowheads="1"/>
          </p:cNvSpPr>
          <p:nvPr/>
        </p:nvSpPr>
        <p:spPr bwMode="auto">
          <a:xfrm>
            <a:off x="5257800" y="4495800"/>
            <a:ext cx="3508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D</a:t>
            </a:r>
          </a:p>
        </p:txBody>
      </p:sp>
      <p:pic>
        <p:nvPicPr>
          <p:cNvPr id="2" name="Audio 1">
            <a:hlinkClick r:id="" action="ppaction://media"/>
            <a:extLst>
              <a:ext uri="{FF2B5EF4-FFF2-40B4-BE49-F238E27FC236}">
                <a16:creationId xmlns:a16="http://schemas.microsoft.com/office/drawing/2014/main" id="{FFC9D004-E826-2047-A7AE-9EF30811CD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bldLst>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a:extLst>
              <a:ext uri="{FF2B5EF4-FFF2-40B4-BE49-F238E27FC236}">
                <a16:creationId xmlns:a16="http://schemas.microsoft.com/office/drawing/2014/main" id="{0CA06304-BC84-E44B-816F-1F7113A46B63}"/>
              </a:ext>
            </a:extLst>
          </p:cNvPr>
          <p:cNvSpPr>
            <a:spLocks noGrp="1" noChangeArrowheads="1"/>
          </p:cNvSpPr>
          <p:nvPr>
            <p:ph type="title"/>
          </p:nvPr>
        </p:nvSpPr>
        <p:spPr/>
        <p:txBody>
          <a:bodyPr/>
          <a:lstStyle/>
          <a:p>
            <a:r>
              <a:rPr lang="en-US" altLang="en-US">
                <a:ea typeface="ＭＳ Ｐゴシック" panose="020B0600070205080204" pitchFamily="34" charset="-128"/>
              </a:rPr>
              <a:t>Producer surplus</a:t>
            </a:r>
          </a:p>
        </p:txBody>
      </p:sp>
      <p:sp>
        <p:nvSpPr>
          <p:cNvPr id="27650" name="Content Placeholder 2">
            <a:extLst>
              <a:ext uri="{FF2B5EF4-FFF2-40B4-BE49-F238E27FC236}">
                <a16:creationId xmlns:a16="http://schemas.microsoft.com/office/drawing/2014/main" id="{69DB45D5-266B-574B-9592-1914502810FE}"/>
              </a:ext>
            </a:extLst>
          </p:cNvPr>
          <p:cNvSpPr>
            <a:spLocks noGrp="1" noChangeArrowheads="1"/>
          </p:cNvSpPr>
          <p:nvPr>
            <p:ph idx="1"/>
          </p:nvPr>
        </p:nvSpPr>
        <p:spPr/>
        <p:txBody>
          <a:bodyPr/>
          <a:lstStyle/>
          <a:p>
            <a:r>
              <a:rPr lang="en-US" altLang="en-US">
                <a:ea typeface="ＭＳ Ｐゴシック" panose="020B0600070205080204" pitchFamily="34" charset="-128"/>
              </a:rPr>
              <a:t>Livia, Julia and Lucy each have different willingness to sell values with respect to lawn labor. </a:t>
            </a:r>
          </a:p>
        </p:txBody>
      </p:sp>
      <p:graphicFrame>
        <p:nvGraphicFramePr>
          <p:cNvPr id="4" name="Table 3">
            <a:extLst>
              <a:ext uri="{FF2B5EF4-FFF2-40B4-BE49-F238E27FC236}">
                <a16:creationId xmlns:a16="http://schemas.microsoft.com/office/drawing/2014/main" id="{75A525E0-AA87-0449-BA2E-ADE7573B5354}"/>
              </a:ext>
            </a:extLst>
          </p:cNvPr>
          <p:cNvGraphicFramePr>
            <a:graphicFrameLocks noGrp="1"/>
          </p:cNvGraphicFramePr>
          <p:nvPr/>
        </p:nvGraphicFramePr>
        <p:xfrm>
          <a:off x="1524000" y="3352800"/>
          <a:ext cx="6096000" cy="1482724"/>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681">
                <a:tc>
                  <a:txBody>
                    <a:bodyPr/>
                    <a:lstStyle/>
                    <a:p>
                      <a:r>
                        <a:rPr lang="en-US" sz="1800" dirty="0"/>
                        <a:t>Buyer</a:t>
                      </a:r>
                    </a:p>
                  </a:txBody>
                  <a:tcPr marT="45700" marB="45700"/>
                </a:tc>
                <a:tc>
                  <a:txBody>
                    <a:bodyPr/>
                    <a:lstStyle/>
                    <a:p>
                      <a:r>
                        <a:rPr lang="en-US" sz="1800" dirty="0"/>
                        <a:t>Willingness to sell</a:t>
                      </a:r>
                    </a:p>
                  </a:txBody>
                  <a:tcPr marT="45700" marB="45700"/>
                </a:tc>
                <a:extLst>
                  <a:ext uri="{0D108BD9-81ED-4DB2-BD59-A6C34878D82A}">
                    <a16:rowId xmlns:a16="http://schemas.microsoft.com/office/drawing/2014/main" val="10000"/>
                  </a:ext>
                </a:extLst>
              </a:tr>
              <a:tr h="370681">
                <a:tc>
                  <a:txBody>
                    <a:bodyPr/>
                    <a:lstStyle/>
                    <a:p>
                      <a:r>
                        <a:rPr lang="en-US" sz="1800" dirty="0"/>
                        <a:t>Livia</a:t>
                      </a:r>
                    </a:p>
                  </a:txBody>
                  <a:tcPr marT="45700" marB="45700"/>
                </a:tc>
                <a:tc>
                  <a:txBody>
                    <a:bodyPr/>
                    <a:lstStyle/>
                    <a:p>
                      <a:r>
                        <a:rPr lang="en-US" sz="1800" dirty="0"/>
                        <a:t>$20/</a:t>
                      </a:r>
                      <a:r>
                        <a:rPr lang="en-US" sz="1800" dirty="0" err="1"/>
                        <a:t>hr</a:t>
                      </a:r>
                      <a:endParaRPr lang="en-US" sz="1800" dirty="0"/>
                    </a:p>
                  </a:txBody>
                  <a:tcPr marT="45700" marB="45700"/>
                </a:tc>
                <a:extLst>
                  <a:ext uri="{0D108BD9-81ED-4DB2-BD59-A6C34878D82A}">
                    <a16:rowId xmlns:a16="http://schemas.microsoft.com/office/drawing/2014/main" val="10001"/>
                  </a:ext>
                </a:extLst>
              </a:tr>
              <a:tr h="370681">
                <a:tc>
                  <a:txBody>
                    <a:bodyPr/>
                    <a:lstStyle/>
                    <a:p>
                      <a:r>
                        <a:rPr lang="en-US" sz="1800" dirty="0"/>
                        <a:t>Julia</a:t>
                      </a:r>
                    </a:p>
                  </a:txBody>
                  <a:tcPr marT="45700" marB="45700"/>
                </a:tc>
                <a:tc>
                  <a:txBody>
                    <a:bodyPr/>
                    <a:lstStyle/>
                    <a:p>
                      <a:r>
                        <a:rPr lang="en-US" sz="1800" dirty="0"/>
                        <a:t>$15/</a:t>
                      </a:r>
                      <a:r>
                        <a:rPr lang="en-US" sz="1800" dirty="0" err="1"/>
                        <a:t>hr</a:t>
                      </a:r>
                      <a:endParaRPr lang="en-US" sz="1800" dirty="0"/>
                    </a:p>
                  </a:txBody>
                  <a:tcPr marT="45700" marB="45700"/>
                </a:tc>
                <a:extLst>
                  <a:ext uri="{0D108BD9-81ED-4DB2-BD59-A6C34878D82A}">
                    <a16:rowId xmlns:a16="http://schemas.microsoft.com/office/drawing/2014/main" val="10002"/>
                  </a:ext>
                </a:extLst>
              </a:tr>
              <a:tr h="370681">
                <a:tc>
                  <a:txBody>
                    <a:bodyPr/>
                    <a:lstStyle/>
                    <a:p>
                      <a:r>
                        <a:rPr lang="en-US" sz="1800" dirty="0"/>
                        <a:t>Lucy</a:t>
                      </a:r>
                    </a:p>
                  </a:txBody>
                  <a:tcPr marT="45700" marB="45700"/>
                </a:tc>
                <a:tc>
                  <a:txBody>
                    <a:bodyPr/>
                    <a:lstStyle/>
                    <a:p>
                      <a:r>
                        <a:rPr lang="en-US" sz="1800" dirty="0"/>
                        <a:t>$10/</a:t>
                      </a:r>
                      <a:r>
                        <a:rPr lang="en-US" sz="1800" dirty="0" err="1"/>
                        <a:t>hr</a:t>
                      </a:r>
                      <a:endParaRPr lang="en-US" sz="1800" dirty="0"/>
                    </a:p>
                  </a:txBody>
                  <a:tcPr marT="45700" marB="45700"/>
                </a:tc>
                <a:extLst>
                  <a:ext uri="{0D108BD9-81ED-4DB2-BD59-A6C34878D82A}">
                    <a16:rowId xmlns:a16="http://schemas.microsoft.com/office/drawing/2014/main" val="10003"/>
                  </a:ext>
                </a:extLst>
              </a:tr>
            </a:tbl>
          </a:graphicData>
        </a:graphic>
      </p:graphicFrame>
      <p:pic>
        <p:nvPicPr>
          <p:cNvPr id="2" name="Audio 1">
            <a:hlinkClick r:id="" action="ppaction://media"/>
            <a:extLst>
              <a:ext uri="{FF2B5EF4-FFF2-40B4-BE49-F238E27FC236}">
                <a16:creationId xmlns:a16="http://schemas.microsoft.com/office/drawing/2014/main" id="{CB0506AC-A672-F544-B9CB-730E649ABA0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24017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a:extLst>
              <a:ext uri="{FF2B5EF4-FFF2-40B4-BE49-F238E27FC236}">
                <a16:creationId xmlns:a16="http://schemas.microsoft.com/office/drawing/2014/main" id="{8CF1100C-5211-AE42-8D66-72BC91C51057}"/>
              </a:ext>
            </a:extLst>
          </p:cNvPr>
          <p:cNvSpPr>
            <a:spLocks noGrp="1" noChangeArrowheads="1"/>
          </p:cNvSpPr>
          <p:nvPr>
            <p:ph type="title"/>
          </p:nvPr>
        </p:nvSpPr>
        <p:spPr/>
        <p:txBody>
          <a:bodyPr/>
          <a:lstStyle/>
          <a:p>
            <a:r>
              <a:rPr lang="en-US" altLang="en-US">
                <a:ea typeface="ＭＳ Ｐゴシック" panose="020B0600070205080204" pitchFamily="34" charset="-128"/>
              </a:rPr>
              <a:t>Supply </a:t>
            </a:r>
            <a:r>
              <a:rPr lang="ja-JP" altLang="en-US">
                <a:ea typeface="ＭＳ Ｐゴシック" panose="020B0600070205080204" pitchFamily="34" charset="-128"/>
              </a:rPr>
              <a:t>“</a:t>
            </a:r>
            <a:r>
              <a:rPr lang="en-US" altLang="ja-JP">
                <a:ea typeface="ＭＳ Ｐゴシック" panose="020B0600070205080204" pitchFamily="34" charset="-128"/>
              </a:rPr>
              <a:t>curve</a:t>
            </a:r>
            <a:r>
              <a:rPr lang="ja-JP" altLang="en-US">
                <a:ea typeface="ＭＳ Ｐゴシック" panose="020B0600070205080204" pitchFamily="34" charset="-128"/>
              </a:rPr>
              <a:t>”</a:t>
            </a:r>
            <a:r>
              <a:rPr lang="en-US" altLang="ja-JP">
                <a:ea typeface="ＭＳ Ｐゴシック" panose="020B0600070205080204" pitchFamily="34" charset="-128"/>
              </a:rPr>
              <a:t> for lawn service</a:t>
            </a:r>
            <a:endParaRPr lang="en-US" altLang="en-US">
              <a:ea typeface="ＭＳ Ｐゴシック" panose="020B0600070205080204" pitchFamily="34" charset="-128"/>
            </a:endParaRPr>
          </a:p>
        </p:txBody>
      </p:sp>
      <p:sp>
        <p:nvSpPr>
          <p:cNvPr id="29698" name="Content Placeholder 2">
            <a:extLst>
              <a:ext uri="{FF2B5EF4-FFF2-40B4-BE49-F238E27FC236}">
                <a16:creationId xmlns:a16="http://schemas.microsoft.com/office/drawing/2014/main" id="{433A7FF4-2E8D-6D4A-AD4F-BA7042E316A3}"/>
              </a:ext>
            </a:extLst>
          </p:cNvPr>
          <p:cNvSpPr>
            <a:spLocks noGrp="1" noChangeArrowheads="1"/>
          </p:cNvSpPr>
          <p:nvPr>
            <p:ph idx="1"/>
          </p:nvPr>
        </p:nvSpPr>
        <p:spPr/>
        <p:txBody>
          <a:bodyPr/>
          <a:lstStyle/>
          <a:p>
            <a:endParaRPr lang="en-US" altLang="en-US">
              <a:ea typeface="ＭＳ Ｐゴシック" panose="020B0600070205080204" pitchFamily="34" charset="-128"/>
            </a:endParaRPr>
          </a:p>
        </p:txBody>
      </p:sp>
      <p:cxnSp>
        <p:nvCxnSpPr>
          <p:cNvPr id="5" name="Straight Connector 4">
            <a:extLst>
              <a:ext uri="{FF2B5EF4-FFF2-40B4-BE49-F238E27FC236}">
                <a16:creationId xmlns:a16="http://schemas.microsoft.com/office/drawing/2014/main" id="{BDCF87B0-C185-DD4C-84D2-36D3156F800C}"/>
              </a:ext>
            </a:extLst>
          </p:cNvPr>
          <p:cNvCxnSpPr/>
          <p:nvPr/>
        </p:nvCxnSpPr>
        <p:spPr>
          <a:xfrm>
            <a:off x="2590800" y="2590800"/>
            <a:ext cx="0" cy="2514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4650429-C4CA-EA4B-A3DE-5334C1D3572B}"/>
              </a:ext>
            </a:extLst>
          </p:cNvPr>
          <p:cNvCxnSpPr/>
          <p:nvPr/>
        </p:nvCxnSpPr>
        <p:spPr>
          <a:xfrm>
            <a:off x="2590800" y="5105400"/>
            <a:ext cx="2971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7DDE952-1A67-124D-88F8-4FC5217C3422}"/>
              </a:ext>
            </a:extLst>
          </p:cNvPr>
          <p:cNvCxnSpPr/>
          <p:nvPr/>
        </p:nvCxnSpPr>
        <p:spPr>
          <a:xfrm>
            <a:off x="2590800" y="4419600"/>
            <a:ext cx="685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A981E17-8A42-E347-8EFA-0B9CB368D0DC}"/>
              </a:ext>
            </a:extLst>
          </p:cNvPr>
          <p:cNvCxnSpPr/>
          <p:nvPr/>
        </p:nvCxnSpPr>
        <p:spPr>
          <a:xfrm flipV="1">
            <a:off x="3276600" y="3810000"/>
            <a:ext cx="0" cy="609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0975D37-B650-CC42-A3F3-5B3991DF2A63}"/>
              </a:ext>
            </a:extLst>
          </p:cNvPr>
          <p:cNvCxnSpPr/>
          <p:nvPr/>
        </p:nvCxnSpPr>
        <p:spPr>
          <a:xfrm>
            <a:off x="3276600" y="3810000"/>
            <a:ext cx="76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D79501-AFE5-1045-98F6-CBB7BFC1CFA6}"/>
              </a:ext>
            </a:extLst>
          </p:cNvPr>
          <p:cNvCxnSpPr/>
          <p:nvPr/>
        </p:nvCxnSpPr>
        <p:spPr>
          <a:xfrm flipV="1">
            <a:off x="4038600" y="3124200"/>
            <a:ext cx="0" cy="685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FAF0E00-C27E-7146-BE65-A4FF374428C6}"/>
              </a:ext>
            </a:extLst>
          </p:cNvPr>
          <p:cNvCxnSpPr/>
          <p:nvPr/>
        </p:nvCxnSpPr>
        <p:spPr>
          <a:xfrm>
            <a:off x="4038600" y="3124200"/>
            <a:ext cx="685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C7AA84-6A46-9649-BDDE-5665A571C8AE}"/>
              </a:ext>
            </a:extLst>
          </p:cNvPr>
          <p:cNvCxnSpPr/>
          <p:nvPr/>
        </p:nvCxnSpPr>
        <p:spPr>
          <a:xfrm flipV="1">
            <a:off x="4724400" y="2438400"/>
            <a:ext cx="0" cy="685800"/>
          </a:xfrm>
          <a:prstGeom prst="line">
            <a:avLst/>
          </a:prstGeom>
        </p:spPr>
        <p:style>
          <a:lnRef idx="1">
            <a:schemeClr val="accent1"/>
          </a:lnRef>
          <a:fillRef idx="0">
            <a:schemeClr val="accent1"/>
          </a:fillRef>
          <a:effectRef idx="0">
            <a:schemeClr val="accent1"/>
          </a:effectRef>
          <a:fontRef idx="minor">
            <a:schemeClr val="tx1"/>
          </a:fontRef>
        </p:style>
      </p:cxnSp>
      <p:sp>
        <p:nvSpPr>
          <p:cNvPr id="29707" name="TextBox 19">
            <a:extLst>
              <a:ext uri="{FF2B5EF4-FFF2-40B4-BE49-F238E27FC236}">
                <a16:creationId xmlns:a16="http://schemas.microsoft.com/office/drawing/2014/main" id="{B7DAB24C-1A6D-9448-93FC-A03701EA18E5}"/>
              </a:ext>
            </a:extLst>
          </p:cNvPr>
          <p:cNvSpPr txBox="1">
            <a:spLocks noChangeArrowheads="1"/>
          </p:cNvSpPr>
          <p:nvPr/>
        </p:nvSpPr>
        <p:spPr bwMode="auto">
          <a:xfrm>
            <a:off x="2590800" y="5257800"/>
            <a:ext cx="54038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        1          2         3           Quantity (grass cutters)</a:t>
            </a:r>
          </a:p>
        </p:txBody>
      </p:sp>
      <p:sp>
        <p:nvSpPr>
          <p:cNvPr id="29708" name="TextBox 20">
            <a:extLst>
              <a:ext uri="{FF2B5EF4-FFF2-40B4-BE49-F238E27FC236}">
                <a16:creationId xmlns:a16="http://schemas.microsoft.com/office/drawing/2014/main" id="{AE4A7AF7-BBBE-BC44-878A-DA83FB004F8A}"/>
              </a:ext>
            </a:extLst>
          </p:cNvPr>
          <p:cNvSpPr txBox="1">
            <a:spLocks noChangeArrowheads="1"/>
          </p:cNvSpPr>
          <p:nvPr/>
        </p:nvSpPr>
        <p:spPr bwMode="auto">
          <a:xfrm>
            <a:off x="762000" y="2590800"/>
            <a:ext cx="201295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Price (per</a:t>
            </a:r>
          </a:p>
          <a:p>
            <a:pPr>
              <a:spcBef>
                <a:spcPct val="0"/>
              </a:spcBef>
              <a:buFontTx/>
              <a:buNone/>
            </a:pPr>
            <a:r>
              <a:rPr lang="en-US" altLang="en-US" sz="1800">
                <a:latin typeface="Arial" panose="020B0604020202020204" pitchFamily="34" charset="0"/>
              </a:rPr>
              <a:t>hour cutting  $20</a:t>
            </a:r>
          </a:p>
          <a:p>
            <a:pPr>
              <a:spcBef>
                <a:spcPct val="0"/>
              </a:spcBef>
              <a:buFontTx/>
              <a:buNone/>
            </a:pPr>
            <a:r>
              <a:rPr lang="en-US" altLang="en-US" sz="1800">
                <a:latin typeface="Arial" panose="020B0604020202020204" pitchFamily="34" charset="0"/>
              </a:rPr>
              <a:t>grass) </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$15</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$10</a:t>
            </a:r>
          </a:p>
        </p:txBody>
      </p:sp>
      <p:sp>
        <p:nvSpPr>
          <p:cNvPr id="29709" name="TextBox 21">
            <a:extLst>
              <a:ext uri="{FF2B5EF4-FFF2-40B4-BE49-F238E27FC236}">
                <a16:creationId xmlns:a16="http://schemas.microsoft.com/office/drawing/2014/main" id="{E81694B9-B6D4-BA47-972C-9B0D6DA1FBB3}"/>
              </a:ext>
            </a:extLst>
          </p:cNvPr>
          <p:cNvSpPr txBox="1">
            <a:spLocks noChangeArrowheads="1"/>
          </p:cNvSpPr>
          <p:nvPr/>
        </p:nvSpPr>
        <p:spPr bwMode="auto">
          <a:xfrm>
            <a:off x="4816475" y="2982913"/>
            <a:ext cx="26685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Livia</a:t>
            </a:r>
            <a:r>
              <a:rPr lang="ja-JP" altLang="en-US" sz="1800">
                <a:latin typeface="Arial" panose="020B0604020202020204" pitchFamily="34" charset="0"/>
              </a:rPr>
              <a:t>’</a:t>
            </a:r>
            <a:r>
              <a:rPr lang="en-US" altLang="ja-JP" sz="1800">
                <a:latin typeface="Arial" panose="020B0604020202020204" pitchFamily="34" charset="0"/>
              </a:rPr>
              <a:t>s willingness to sell</a:t>
            </a:r>
            <a:endParaRPr lang="en-US" altLang="en-US" sz="1800">
              <a:latin typeface="Arial" panose="020B0604020202020204" pitchFamily="34" charset="0"/>
            </a:endParaRPr>
          </a:p>
        </p:txBody>
      </p:sp>
      <p:sp>
        <p:nvSpPr>
          <p:cNvPr id="29710" name="TextBox 22">
            <a:extLst>
              <a:ext uri="{FF2B5EF4-FFF2-40B4-BE49-F238E27FC236}">
                <a16:creationId xmlns:a16="http://schemas.microsoft.com/office/drawing/2014/main" id="{4F95A93D-E7E0-1B41-9A2A-7C5BB1660C5F}"/>
              </a:ext>
            </a:extLst>
          </p:cNvPr>
          <p:cNvSpPr txBox="1">
            <a:spLocks noChangeArrowheads="1"/>
          </p:cNvSpPr>
          <p:nvPr/>
        </p:nvSpPr>
        <p:spPr bwMode="auto">
          <a:xfrm>
            <a:off x="4235450" y="3656013"/>
            <a:ext cx="2667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Julia</a:t>
            </a:r>
            <a:r>
              <a:rPr lang="ja-JP" altLang="en-US" sz="1800">
                <a:latin typeface="Arial" panose="020B0604020202020204" pitchFamily="34" charset="0"/>
              </a:rPr>
              <a:t>’</a:t>
            </a:r>
            <a:r>
              <a:rPr lang="en-US" altLang="ja-JP" sz="1800">
                <a:latin typeface="Arial" panose="020B0604020202020204" pitchFamily="34" charset="0"/>
              </a:rPr>
              <a:t>s willingness to sell</a:t>
            </a:r>
            <a:endParaRPr lang="en-US" altLang="en-US" sz="1800">
              <a:latin typeface="Arial" panose="020B0604020202020204" pitchFamily="34" charset="0"/>
            </a:endParaRPr>
          </a:p>
        </p:txBody>
      </p:sp>
      <p:sp>
        <p:nvSpPr>
          <p:cNvPr id="29711" name="TextBox 23">
            <a:extLst>
              <a:ext uri="{FF2B5EF4-FFF2-40B4-BE49-F238E27FC236}">
                <a16:creationId xmlns:a16="http://schemas.microsoft.com/office/drawing/2014/main" id="{B001BDFA-2515-B24B-8285-A073401A5DA7}"/>
              </a:ext>
            </a:extLst>
          </p:cNvPr>
          <p:cNvSpPr txBox="1">
            <a:spLocks noChangeArrowheads="1"/>
          </p:cNvSpPr>
          <p:nvPr/>
        </p:nvSpPr>
        <p:spPr bwMode="auto">
          <a:xfrm flipH="1">
            <a:off x="3473450" y="4252913"/>
            <a:ext cx="26987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Lucy</a:t>
            </a:r>
            <a:r>
              <a:rPr lang="ja-JP" altLang="en-US" sz="1800">
                <a:latin typeface="Arial" panose="020B0604020202020204" pitchFamily="34" charset="0"/>
              </a:rPr>
              <a:t>’</a:t>
            </a:r>
            <a:r>
              <a:rPr lang="en-US" altLang="ja-JP" sz="1800">
                <a:latin typeface="Arial" panose="020B0604020202020204" pitchFamily="34" charset="0"/>
              </a:rPr>
              <a:t>s willingness to sell</a:t>
            </a:r>
            <a:endParaRPr lang="en-US" altLang="en-US" sz="1800">
              <a:latin typeface="Arial" panose="020B0604020202020204" pitchFamily="34" charset="0"/>
            </a:endParaRPr>
          </a:p>
        </p:txBody>
      </p:sp>
      <p:sp>
        <p:nvSpPr>
          <p:cNvPr id="29712" name="TextBox 24">
            <a:extLst>
              <a:ext uri="{FF2B5EF4-FFF2-40B4-BE49-F238E27FC236}">
                <a16:creationId xmlns:a16="http://schemas.microsoft.com/office/drawing/2014/main" id="{4169D092-6D09-8049-9983-AF6CBB9D5FC6}"/>
              </a:ext>
            </a:extLst>
          </p:cNvPr>
          <p:cNvSpPr txBox="1">
            <a:spLocks noChangeArrowheads="1"/>
          </p:cNvSpPr>
          <p:nvPr/>
        </p:nvSpPr>
        <p:spPr bwMode="auto">
          <a:xfrm>
            <a:off x="4848225" y="2392363"/>
            <a:ext cx="8890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Supply</a:t>
            </a:r>
          </a:p>
        </p:txBody>
      </p:sp>
      <p:sp>
        <p:nvSpPr>
          <p:cNvPr id="26" name="Rectangle 25">
            <a:extLst>
              <a:ext uri="{FF2B5EF4-FFF2-40B4-BE49-F238E27FC236}">
                <a16:creationId xmlns:a16="http://schemas.microsoft.com/office/drawing/2014/main" id="{BCDB9244-37D9-014E-9B16-4297CBC6A52A}"/>
              </a:ext>
            </a:extLst>
          </p:cNvPr>
          <p:cNvSpPr/>
          <p:nvPr/>
        </p:nvSpPr>
        <p:spPr>
          <a:xfrm>
            <a:off x="2590800" y="4025900"/>
            <a:ext cx="685800" cy="3937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27" name="Rectangle 26">
            <a:extLst>
              <a:ext uri="{FF2B5EF4-FFF2-40B4-BE49-F238E27FC236}">
                <a16:creationId xmlns:a16="http://schemas.microsoft.com/office/drawing/2014/main" id="{F096D670-549C-CC4F-BA9D-4B7729D4E75F}"/>
              </a:ext>
            </a:extLst>
          </p:cNvPr>
          <p:cNvSpPr/>
          <p:nvPr/>
        </p:nvSpPr>
        <p:spPr>
          <a:xfrm>
            <a:off x="3276600" y="3352800"/>
            <a:ext cx="762000" cy="4572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8" name="Rectangle 27">
            <a:extLst>
              <a:ext uri="{FF2B5EF4-FFF2-40B4-BE49-F238E27FC236}">
                <a16:creationId xmlns:a16="http://schemas.microsoft.com/office/drawing/2014/main" id="{9C5A57EF-1F8E-3F43-A7DD-E5ED3892BE7B}"/>
              </a:ext>
            </a:extLst>
          </p:cNvPr>
          <p:cNvSpPr/>
          <p:nvPr/>
        </p:nvSpPr>
        <p:spPr>
          <a:xfrm>
            <a:off x="2590800" y="3352800"/>
            <a:ext cx="685800" cy="6731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pic>
        <p:nvPicPr>
          <p:cNvPr id="2" name="Audio 1">
            <a:hlinkClick r:id="" action="ppaction://media"/>
            <a:extLst>
              <a:ext uri="{FF2B5EF4-FFF2-40B4-BE49-F238E27FC236}">
                <a16:creationId xmlns:a16="http://schemas.microsoft.com/office/drawing/2014/main" id="{CFE894EF-B24B-DC4F-9280-B7435EEFE5C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10139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26" grpId="0" animBg="1"/>
      <p:bldP spid="27" grpId="0" animBg="1"/>
      <p:bldP spid="2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a:extLst>
              <a:ext uri="{FF2B5EF4-FFF2-40B4-BE49-F238E27FC236}">
                <a16:creationId xmlns:a16="http://schemas.microsoft.com/office/drawing/2014/main" id="{BE6BA6DF-F815-8342-8CDC-66107FDB831B}"/>
              </a:ext>
            </a:extLst>
          </p:cNvPr>
          <p:cNvSpPr>
            <a:spLocks noGrp="1" noChangeArrowheads="1"/>
          </p:cNvSpPr>
          <p:nvPr>
            <p:ph type="title"/>
          </p:nvPr>
        </p:nvSpPr>
        <p:spPr/>
        <p:txBody>
          <a:bodyPr/>
          <a:lstStyle/>
          <a:p>
            <a:r>
              <a:rPr lang="en-US" altLang="en-US" sz="3600">
                <a:ea typeface="ＭＳ Ｐゴシック" panose="020B0600070205080204" pitchFamily="34" charset="-128"/>
              </a:rPr>
              <a:t>Producer surplus with </a:t>
            </a:r>
            <a:r>
              <a:rPr lang="en-US" altLang="en-US" sz="3600" i="1">
                <a:ea typeface="ＭＳ Ｐゴシック" panose="020B0600070205080204" pitchFamily="34" charset="-128"/>
              </a:rPr>
              <a:t>lots</a:t>
            </a:r>
            <a:r>
              <a:rPr lang="en-US" altLang="en-US" sz="3600">
                <a:ea typeface="ＭＳ Ｐゴシック" panose="020B0600070205080204" pitchFamily="34" charset="-128"/>
              </a:rPr>
              <a:t> of sellers and a </a:t>
            </a:r>
            <a:r>
              <a:rPr lang="en-US" altLang="en-US" sz="3600" i="1">
                <a:ea typeface="ＭＳ Ｐゴシック" panose="020B0600070205080204" pitchFamily="34" charset="-128"/>
              </a:rPr>
              <a:t>smooth </a:t>
            </a:r>
            <a:r>
              <a:rPr lang="en-US" altLang="en-US" sz="3600">
                <a:ea typeface="ＭＳ Ｐゴシック" panose="020B0600070205080204" pitchFamily="34" charset="-128"/>
              </a:rPr>
              <a:t>supply </a:t>
            </a:r>
            <a:r>
              <a:rPr lang="ja-JP" altLang="en-US" sz="3600">
                <a:ea typeface="ＭＳ Ｐゴシック" panose="020B0600070205080204" pitchFamily="34" charset="-128"/>
              </a:rPr>
              <a:t>”</a:t>
            </a:r>
            <a:r>
              <a:rPr lang="en-US" altLang="ja-JP" sz="3600">
                <a:ea typeface="ＭＳ Ｐゴシック" panose="020B0600070205080204" pitchFamily="34" charset="-128"/>
              </a:rPr>
              <a:t>curve</a:t>
            </a:r>
            <a:r>
              <a:rPr lang="ja-JP" altLang="en-US" sz="3600">
                <a:ea typeface="ＭＳ Ｐゴシック" panose="020B0600070205080204" pitchFamily="34" charset="-128"/>
              </a:rPr>
              <a:t>”</a:t>
            </a:r>
            <a:endParaRPr lang="en-US" altLang="en-US" sz="3600">
              <a:ea typeface="ＭＳ Ｐゴシック" panose="020B0600070205080204" pitchFamily="34" charset="-128"/>
            </a:endParaRPr>
          </a:p>
        </p:txBody>
      </p:sp>
      <p:sp>
        <p:nvSpPr>
          <p:cNvPr id="31746" name="Content Placeholder 2">
            <a:extLst>
              <a:ext uri="{FF2B5EF4-FFF2-40B4-BE49-F238E27FC236}">
                <a16:creationId xmlns:a16="http://schemas.microsoft.com/office/drawing/2014/main" id="{75DB25EF-6D73-5241-BBC3-DE5F345F4A35}"/>
              </a:ext>
            </a:extLst>
          </p:cNvPr>
          <p:cNvSpPr>
            <a:spLocks noGrp="1" noChangeArrowheads="1"/>
          </p:cNvSpPr>
          <p:nvPr>
            <p:ph idx="1"/>
          </p:nvPr>
        </p:nvSpPr>
        <p:spPr/>
        <p:txBody>
          <a:bodyPr/>
          <a:lstStyle/>
          <a:p>
            <a:endParaRPr lang="en-US" altLang="en-US">
              <a:ea typeface="ＭＳ Ｐゴシック" panose="020B0600070205080204" pitchFamily="34" charset="-128"/>
            </a:endParaRPr>
          </a:p>
        </p:txBody>
      </p:sp>
      <p:cxnSp>
        <p:nvCxnSpPr>
          <p:cNvPr id="5" name="Straight Connector 4">
            <a:extLst>
              <a:ext uri="{FF2B5EF4-FFF2-40B4-BE49-F238E27FC236}">
                <a16:creationId xmlns:a16="http://schemas.microsoft.com/office/drawing/2014/main" id="{41A462E4-5D74-D745-9D41-91039C173EC0}"/>
              </a:ext>
            </a:extLst>
          </p:cNvPr>
          <p:cNvCxnSpPr/>
          <p:nvPr/>
        </p:nvCxnSpPr>
        <p:spPr>
          <a:xfrm>
            <a:off x="2209800" y="2514600"/>
            <a:ext cx="0" cy="2514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DE99740-F6F9-B14A-A1BA-FA67595781FC}"/>
              </a:ext>
            </a:extLst>
          </p:cNvPr>
          <p:cNvCxnSpPr/>
          <p:nvPr/>
        </p:nvCxnSpPr>
        <p:spPr>
          <a:xfrm>
            <a:off x="2209800" y="5029200"/>
            <a:ext cx="3124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7F2EF27-1300-D54D-BD82-81DE1349DCB1}"/>
              </a:ext>
            </a:extLst>
          </p:cNvPr>
          <p:cNvCxnSpPr/>
          <p:nvPr/>
        </p:nvCxnSpPr>
        <p:spPr>
          <a:xfrm flipV="1">
            <a:off x="2209800" y="2895600"/>
            <a:ext cx="2895600" cy="1600200"/>
          </a:xfrm>
          <a:prstGeom prst="line">
            <a:avLst/>
          </a:prstGeom>
        </p:spPr>
        <p:style>
          <a:lnRef idx="1">
            <a:schemeClr val="accent1"/>
          </a:lnRef>
          <a:fillRef idx="0">
            <a:schemeClr val="accent1"/>
          </a:fillRef>
          <a:effectRef idx="0">
            <a:schemeClr val="accent1"/>
          </a:effectRef>
          <a:fontRef idx="minor">
            <a:schemeClr val="tx1"/>
          </a:fontRef>
        </p:style>
      </p:cxnSp>
      <p:sp>
        <p:nvSpPr>
          <p:cNvPr id="31750" name="TextBox 9">
            <a:extLst>
              <a:ext uri="{FF2B5EF4-FFF2-40B4-BE49-F238E27FC236}">
                <a16:creationId xmlns:a16="http://schemas.microsoft.com/office/drawing/2014/main" id="{36A2051E-5CB8-B043-8715-67A789E288E1}"/>
              </a:ext>
            </a:extLst>
          </p:cNvPr>
          <p:cNvSpPr txBox="1">
            <a:spLocks noChangeArrowheads="1"/>
          </p:cNvSpPr>
          <p:nvPr/>
        </p:nvSpPr>
        <p:spPr bwMode="auto">
          <a:xfrm>
            <a:off x="5170488" y="2711450"/>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S</a:t>
            </a:r>
          </a:p>
        </p:txBody>
      </p:sp>
      <p:sp>
        <p:nvSpPr>
          <p:cNvPr id="31751" name="TextBox 10">
            <a:extLst>
              <a:ext uri="{FF2B5EF4-FFF2-40B4-BE49-F238E27FC236}">
                <a16:creationId xmlns:a16="http://schemas.microsoft.com/office/drawing/2014/main" id="{75037304-3FBC-4640-982C-F948007346F2}"/>
              </a:ext>
            </a:extLst>
          </p:cNvPr>
          <p:cNvSpPr txBox="1">
            <a:spLocks noChangeArrowheads="1"/>
          </p:cNvSpPr>
          <p:nvPr/>
        </p:nvSpPr>
        <p:spPr bwMode="auto">
          <a:xfrm>
            <a:off x="762000" y="2514600"/>
            <a:ext cx="1631950"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P            $25</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$20</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$15</a:t>
            </a:r>
          </a:p>
          <a:p>
            <a:pPr>
              <a:spcBef>
                <a:spcPct val="0"/>
              </a:spcBef>
              <a:buFontTx/>
              <a:buNone/>
            </a:pPr>
            <a:endParaRPr lang="en-US" altLang="en-US" sz="1800">
              <a:latin typeface="Arial" panose="020B0604020202020204" pitchFamily="34" charset="0"/>
            </a:endParaRPr>
          </a:p>
          <a:p>
            <a:pPr>
              <a:spcBef>
                <a:spcPct val="0"/>
              </a:spcBef>
              <a:buFontTx/>
              <a:buNone/>
            </a:pPr>
            <a:r>
              <a:rPr lang="en-US" altLang="en-US" sz="1800">
                <a:latin typeface="Arial" panose="020B0604020202020204" pitchFamily="34" charset="0"/>
              </a:rPr>
              <a:t>	$10</a:t>
            </a:r>
          </a:p>
        </p:txBody>
      </p:sp>
      <p:sp>
        <p:nvSpPr>
          <p:cNvPr id="31752" name="TextBox 11">
            <a:extLst>
              <a:ext uri="{FF2B5EF4-FFF2-40B4-BE49-F238E27FC236}">
                <a16:creationId xmlns:a16="http://schemas.microsoft.com/office/drawing/2014/main" id="{12060A0F-3256-0B45-B149-884F9A1A3E80}"/>
              </a:ext>
            </a:extLst>
          </p:cNvPr>
          <p:cNvSpPr txBox="1">
            <a:spLocks noChangeArrowheads="1"/>
          </p:cNvSpPr>
          <p:nvPr/>
        </p:nvSpPr>
        <p:spPr bwMode="auto">
          <a:xfrm>
            <a:off x="3048000" y="5029200"/>
            <a:ext cx="2895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1800">
                <a:latin typeface="Arial" panose="020B0604020202020204" pitchFamily="34" charset="0"/>
              </a:rPr>
              <a:t>               Q</a:t>
            </a:r>
            <a:r>
              <a:rPr lang="en-US" altLang="en-US" sz="1200">
                <a:latin typeface="Arial" panose="020B0604020202020204" pitchFamily="34" charset="0"/>
              </a:rPr>
              <a:t>0</a:t>
            </a:r>
            <a:r>
              <a:rPr lang="en-US" altLang="en-US" sz="1800">
                <a:latin typeface="Arial" panose="020B0604020202020204" pitchFamily="34" charset="0"/>
              </a:rPr>
              <a:t>                    Q</a:t>
            </a:r>
          </a:p>
        </p:txBody>
      </p:sp>
      <p:cxnSp>
        <p:nvCxnSpPr>
          <p:cNvPr id="14" name="Straight Connector 13">
            <a:extLst>
              <a:ext uri="{FF2B5EF4-FFF2-40B4-BE49-F238E27FC236}">
                <a16:creationId xmlns:a16="http://schemas.microsoft.com/office/drawing/2014/main" id="{20D91A45-198B-E442-BF10-9546BAECCC20}"/>
              </a:ext>
            </a:extLst>
          </p:cNvPr>
          <p:cNvCxnSpPr/>
          <p:nvPr/>
        </p:nvCxnSpPr>
        <p:spPr>
          <a:xfrm>
            <a:off x="4191000" y="3429000"/>
            <a:ext cx="0" cy="16002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a:extLst>
              <a:ext uri="{FF2B5EF4-FFF2-40B4-BE49-F238E27FC236}">
                <a16:creationId xmlns:a16="http://schemas.microsoft.com/office/drawing/2014/main" id="{1976D5AA-C8BF-8045-8056-EDAC1D83891B}"/>
              </a:ext>
            </a:extLst>
          </p:cNvPr>
          <p:cNvCxnSpPr/>
          <p:nvPr/>
        </p:nvCxnSpPr>
        <p:spPr>
          <a:xfrm>
            <a:off x="2209800" y="3429000"/>
            <a:ext cx="19812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Right Triangle 20">
            <a:extLst>
              <a:ext uri="{FF2B5EF4-FFF2-40B4-BE49-F238E27FC236}">
                <a16:creationId xmlns:a16="http://schemas.microsoft.com/office/drawing/2014/main" id="{835CA101-4A06-9442-893D-1D0EA3C97BF1}"/>
              </a:ext>
            </a:extLst>
          </p:cNvPr>
          <p:cNvSpPr>
            <a:spLocks/>
          </p:cNvSpPr>
          <p:nvPr/>
        </p:nvSpPr>
        <p:spPr>
          <a:xfrm flipV="1">
            <a:off x="2209800" y="3429000"/>
            <a:ext cx="1916113" cy="1066800"/>
          </a:xfrm>
          <a:prstGeom prst="rtTriangl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2" name="Audio 1">
            <a:hlinkClick r:id="" action="ppaction://media"/>
            <a:extLst>
              <a:ext uri="{FF2B5EF4-FFF2-40B4-BE49-F238E27FC236}">
                <a16:creationId xmlns:a16="http://schemas.microsoft.com/office/drawing/2014/main" id="{22C4257D-CB80-9F4A-9B58-38E0CBFB927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cSld>
  <p:clrMapOvr>
    <a:masterClrMapping/>
  </p:clrMapOvr>
  <p:transition spd="slow" advTm="424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586&quot;&gt;&lt;property id=&quot;20148&quot; value=&quot;5&quot;/&gt;&lt;property id=&quot;20300&quot; value=&quot;Slide 1 - &amp;quot;liberalism and its critics&amp;quot;&quot;/&gt;&lt;property id=&quot;20307&quot; value=&quot;295&quot;/&gt;&lt;/object&gt;&lt;object type=&quot;3&quot; unique_id=&quot;10588&quot;&gt;&lt;property id=&quot;20148&quot; value=&quot;5&quot;/&gt;&lt;property id=&quot;20300&quot; value=&quot;Slide 2 - &amp;quot;three theses:&amp;quot;&quot;/&gt;&lt;property id=&quot;20307&quot; value=&quot;297&quot;/&gt;&lt;/object&gt;&lt;object type=&quot;3&quot; unique_id=&quot;10589&quot;&gt;&lt;property id=&quot;20148&quot; value=&quot;5&quot;/&gt;&lt;property id=&quot;20300&quot; value=&quot;Slide 3 - &amp;quot;a variety of views:&amp;quot;&quot;/&gt;&lt;property id=&quot;20307&quot; value=&quot;298&quot;/&gt;&lt;/object&gt;&lt;object type=&quot;3&quot; unique_id=&quot;10590&quot;&gt;&lt;property id=&quot;20148&quot; value=&quot;5&quot;/&gt;&lt;property id=&quot;20300&quot; value=&quot;Slide 4 - &amp;quot;liberal neutrality:&amp;quot;&quot;/&gt;&lt;property id=&quot;20307&quot; value=&quot;299&quot;/&gt;&lt;/object&gt;&lt;object type=&quot;3&quot; unique_id=&quot;10591&quot;&gt;&lt;property id=&quot;20148&quot; value=&quot;5&quot;/&gt;&lt;property id=&quot;20300&quot; value=&quot;Slide 6 - &amp;quot;the liberal presumption against coercion (or in favor of liberty):&amp;quot;&quot;/&gt;&lt;property id=&quot;20307&quot; value=&quot;300&quot;/&gt;&lt;/object&gt;&lt;object type=&quot;3&quot; unique_id=&quot;10592&quot;&gt;&lt;property id=&quot;20148&quot; value=&quot;5&quot;/&gt;&lt;property id=&quot;20300&quot; value=&quot;Slide 7 - &amp;quot;liberal principles allow for the emergence of a peaceful order of cooperation with those who are strangers, alien t&quot;/&gt;&lt;property id=&quot;20307&quot; value=&quot;301&quot;/&gt;&lt;/object&gt;&lt;object type=&quot;3&quot; unique_id=&quot;10593&quot;&gt;&lt;property id=&quot;20148&quot; value=&quot;5&quot;/&gt;&lt;property id=&quot;20300&quot; value=&quot;Slide 8 - &amp;quot;‘communitarian’ criticisms &amp;#x0D;&amp;#x0A;of liberalism&amp;quot;&quot;/&gt;&lt;property id=&quot;20307&quot; value=&quot;302&quot;/&gt;&lt;/object&gt;&lt;object type=&quot;3&quot; unique_id=&quot;10594&quot;&gt;&lt;property id=&quot;20148&quot; value=&quot;5&quot;/&gt;&lt;property id=&quot;20300&quot; value=&quot;Slide 9 - &amp;quot;criticisms based on theories of the self:&amp;quot;&quot;/&gt;&lt;property id=&quot;20307&quot; value=&quot;303&quot;/&gt;&lt;/object&gt;&lt;object type=&quot;3&quot; unique_id=&quot;10595&quot;&gt;&lt;property id=&quot;20148&quot; value=&quot;5&quot;/&gt;&lt;property id=&quot;20300&quot; value=&quot;Slide 10 - &amp;quot;criticisms based on value:&amp;quot;&quot;/&gt;&lt;property id=&quot;20307&quot; value=&quot;304&quot;/&gt;&lt;/object&gt;&lt;object type=&quot;3&quot; unique_id=&quot;10596&quot;&gt;&lt;property id=&quot;20148&quot; value=&quot;5&quot;/&gt;&lt;property id=&quot;20300&quot; value=&quot;Slide 11 - &amp;quot;criticisms based on integrity:&amp;quot;&quot;/&gt;&lt;property id=&quot;20307&quot; value=&quot;305&quot;/&gt;&lt;/object&gt;&lt;object type=&quot;3&quot; unique_id=&quot;10597&quot;&gt;&lt;property id=&quot;20148&quot; value=&quot;5&quot;/&gt;&lt;property id=&quot;20300&quot; value=&quot;Slide 12 - &amp;quot;criticisms based on the impossibility of liberalism:&amp;quot;&quot;/&gt;&lt;property id=&quot;20307&quot; value=&quot;306&quot;/&gt;&lt;/object&gt;&lt;object type=&quot;3&quot; unique_id=&quot;10598&quot;&gt;&lt;property id=&quot;20148&quot; value=&quot;5&quot;/&gt;&lt;property id=&quot;20300&quot; value=&quot;Slide 13 - &amp;quot;the third thesis, revisited:&amp;quot;&quot;/&gt;&lt;property id=&quot;20307&quot; value=&quot;307&quot;/&gt;&lt;/object&gt;&lt;object type=&quot;3&quot; unique_id=&quot;10599&quot;&gt;&lt;property id=&quot;20148&quot; value=&quot;5&quot;/&gt;&lt;property id=&quot;20300&quot; value=&quot;Slide 15 - &amp;quot;Part II of this module:&amp;quot;&quot;/&gt;&lt;property id=&quot;20307&quot; value=&quot;308&quot;/&gt;&lt;/object&gt;&lt;object type=&quot;3&quot; unique_id=&quot;10778&quot;&gt;&lt;property id=&quot;20148&quot; value=&quot;5&quot;/&gt;&lt;property id=&quot;20300&quot; value=&quot;Slide 14 - &amp;quot;reciprocity&amp;quot;&quot;/&gt;&lt;property id=&quot;20307&quot; value=&quot;309&quot;/&gt;&lt;/object&gt;&lt;object type=&quot;3&quot; unique_id=&quot;10796&quot;&gt;&lt;property id=&quot;20148&quot; value=&quot;5&quot;/&gt;&lt;property id=&quot;20300&quot; value=&quot;Slide 5 - &amp;quot;illiberal sectarianism&amp;quot;&quot;/&gt;&lt;property id=&quot;20307&quot; value=&quot;310&quot;/&gt;&lt;/object&gt;&lt;/object&gt;&lt;/object&gt;&lt;/database&gt;"/>
  <p:tag name="SECTOMILLISECCONVERTED" val="1"/>
</p:tagLst>
</file>

<file path=ppt/tags/tag10.xml><?xml version="1.0" encoding="utf-8"?>
<p:tagLst xmlns:a="http://schemas.openxmlformats.org/drawingml/2006/main" xmlns:r="http://schemas.openxmlformats.org/officeDocument/2006/relationships" xmlns:p="http://schemas.openxmlformats.org/presentationml/2006/main">
  <p:tag name="TIMING" val="|44.2"/>
</p:tagLst>
</file>

<file path=ppt/tags/tag11.xml><?xml version="1.0" encoding="utf-8"?>
<p:tagLst xmlns:a="http://schemas.openxmlformats.org/drawingml/2006/main" xmlns:r="http://schemas.openxmlformats.org/officeDocument/2006/relationships" xmlns:p="http://schemas.openxmlformats.org/presentationml/2006/main">
  <p:tag name="TIMING" val="|46.9|17.4|4.3"/>
</p:tagLst>
</file>

<file path=ppt/tags/tag12.xml><?xml version="1.0" encoding="utf-8"?>
<p:tagLst xmlns:a="http://schemas.openxmlformats.org/drawingml/2006/main" xmlns:r="http://schemas.openxmlformats.org/officeDocument/2006/relationships" xmlns:p="http://schemas.openxmlformats.org/presentationml/2006/main">
  <p:tag name="TIMING" val="|39.3"/>
</p:tagLst>
</file>

<file path=ppt/tags/tag2.xml><?xml version="1.0" encoding="utf-8"?>
<p:tagLst xmlns:a="http://schemas.openxmlformats.org/drawingml/2006/main" xmlns:r="http://schemas.openxmlformats.org/officeDocument/2006/relationships" xmlns:p="http://schemas.openxmlformats.org/presentationml/2006/main">
  <p:tag name="TIMING" val="|79.2"/>
</p:tagLst>
</file>

<file path=ppt/tags/tag3.xml><?xml version="1.0" encoding="utf-8"?>
<p:tagLst xmlns:a="http://schemas.openxmlformats.org/drawingml/2006/main" xmlns:r="http://schemas.openxmlformats.org/officeDocument/2006/relationships" xmlns:p="http://schemas.openxmlformats.org/presentationml/2006/main">
  <p:tag name="TIMING" val="|14.5|35.2|83.8|61.5"/>
</p:tagLst>
</file>

<file path=ppt/tags/tag4.xml><?xml version="1.0" encoding="utf-8"?>
<p:tagLst xmlns:a="http://schemas.openxmlformats.org/drawingml/2006/main" xmlns:r="http://schemas.openxmlformats.org/officeDocument/2006/relationships" xmlns:p="http://schemas.openxmlformats.org/presentationml/2006/main">
  <p:tag name="TIMING" val="|12.6|25.1|3.4|27.5"/>
</p:tagLst>
</file>

<file path=ppt/tags/tag5.xml><?xml version="1.0" encoding="utf-8"?>
<p:tagLst xmlns:a="http://schemas.openxmlformats.org/drawingml/2006/main" xmlns:r="http://schemas.openxmlformats.org/officeDocument/2006/relationships" xmlns:p="http://schemas.openxmlformats.org/presentationml/2006/main">
  <p:tag name="TIMING" val="|5.6"/>
</p:tagLst>
</file>

<file path=ppt/tags/tag6.xml><?xml version="1.0" encoding="utf-8"?>
<p:tagLst xmlns:a="http://schemas.openxmlformats.org/drawingml/2006/main" xmlns:r="http://schemas.openxmlformats.org/officeDocument/2006/relationships" xmlns:p="http://schemas.openxmlformats.org/presentationml/2006/main">
  <p:tag name="TIMING" val="|0|136.3|37.1|19.6"/>
</p:tagLst>
</file>

<file path=ppt/tags/tag7.xml><?xml version="1.0" encoding="utf-8"?>
<p:tagLst xmlns:a="http://schemas.openxmlformats.org/drawingml/2006/main" xmlns:r="http://schemas.openxmlformats.org/officeDocument/2006/relationships" xmlns:p="http://schemas.openxmlformats.org/presentationml/2006/main">
  <p:tag name="TIMING" val="|0|21.2"/>
</p:tagLst>
</file>

<file path=ppt/tags/tag8.xml><?xml version="1.0" encoding="utf-8"?>
<p:tagLst xmlns:a="http://schemas.openxmlformats.org/drawingml/2006/main" xmlns:r="http://schemas.openxmlformats.org/officeDocument/2006/relationships" xmlns:p="http://schemas.openxmlformats.org/presentationml/2006/main">
  <p:tag name="TIMING" val="|23.4"/>
</p:tagLst>
</file>

<file path=ppt/tags/tag9.xml><?xml version="1.0" encoding="utf-8"?>
<p:tagLst xmlns:a="http://schemas.openxmlformats.org/drawingml/2006/main" xmlns:r="http://schemas.openxmlformats.org/officeDocument/2006/relationships" xmlns:p="http://schemas.openxmlformats.org/presentationml/2006/main">
  <p:tag name="TIMING" val="|0|35.1|18.2|6.1"/>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3668</TotalTime>
  <Words>2976</Words>
  <Application>Microsoft Macintosh PowerPoint</Application>
  <PresentationFormat>On-screen Show (4:3)</PresentationFormat>
  <Paragraphs>197</Paragraphs>
  <Slides>11</Slides>
  <Notes>11</Notes>
  <HiddenSlides>0</HiddenSlides>
  <MMClips>11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Default Design</vt:lpstr>
      <vt:lpstr>Welfare economics</vt:lpstr>
      <vt:lpstr>Pareto efficiency</vt:lpstr>
      <vt:lpstr>First Fundamental Theorem of Welfare Economics:</vt:lpstr>
      <vt:lpstr>Consumer surplus</vt:lpstr>
      <vt:lpstr>Demand ”curve” for I-phone</vt:lpstr>
      <vt:lpstr>Consumer surplus with lots of buyers and a smooth demand ”curve”</vt:lpstr>
      <vt:lpstr>Producer surplus</vt:lpstr>
      <vt:lpstr>Supply “curve” for lawn service</vt:lpstr>
      <vt:lpstr>Producer surplus with lots of sellers and a smooth supply ”curve”</vt:lpstr>
      <vt:lpstr>So, when is a market efficient (leading to improvements in well-being)?</vt:lpstr>
      <vt:lpstr>Adam Smith, again…</vt:lpstr>
    </vt:vector>
  </TitlesOfParts>
  <Company>NUS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PH3203: Moral Philosophy</dc:title>
  <dc:creator>Kyle Swan</dc:creator>
  <cp:lastModifiedBy>Swan, Kyle S</cp:lastModifiedBy>
  <cp:revision>182</cp:revision>
  <cp:lastPrinted>2013-09-05T16:46:23Z</cp:lastPrinted>
  <dcterms:created xsi:type="dcterms:W3CDTF">2006-08-14T03:25:04Z</dcterms:created>
  <dcterms:modified xsi:type="dcterms:W3CDTF">2019-04-22T19:11:22Z</dcterms:modified>
</cp:coreProperties>
</file>